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6" r:id="rId2"/>
    <p:sldId id="267" r:id="rId3"/>
    <p:sldId id="268" r:id="rId4"/>
    <p:sldId id="258" r:id="rId5"/>
    <p:sldId id="269" r:id="rId6"/>
    <p:sldId id="270" r:id="rId7"/>
    <p:sldId id="271" r:id="rId8"/>
    <p:sldId id="257" r:id="rId9"/>
    <p:sldId id="259" r:id="rId10"/>
    <p:sldId id="260" r:id="rId11"/>
    <p:sldId id="261" r:id="rId12"/>
    <p:sldId id="256" r:id="rId13"/>
    <p:sldId id="262" r:id="rId14"/>
    <p:sldId id="263" r:id="rId15"/>
    <p:sldId id="264" r:id="rId16"/>
    <p:sldId id="265" r:id="rId17"/>
    <p:sldId id="273" r:id="rId18"/>
    <p:sldId id="274" r:id="rId19"/>
    <p:sldId id="275" r:id="rId20"/>
    <p:sldId id="272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43"/>
  </p:normalViewPr>
  <p:slideViewPr>
    <p:cSldViewPr snapToGrid="0" snapToObjects="1">
      <p:cViewPr varScale="1">
        <p:scale>
          <a:sx n="104" d="100"/>
          <a:sy n="104" d="100"/>
        </p:scale>
        <p:origin x="114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\\Users\cervas\Google%20Drive\Projects\Orange%20County%202018\Election%20Results%20Top%20Line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\\Users\cervas\Google%20Drive\Projects\Orange%20County%202018\Election%20Results%20Top%20Lines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\\Users\cervas\Google%20Drive\Projects\Orange%20County%202018\Election%20Results%20Top%20Lines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v>2014 Republicans</c:v>
          </c:tx>
          <c:spPr>
            <a:solidFill>
              <a:srgbClr val="FF0000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numRef>
              <c:f>Sheet2!$F$8:$F$14</c:f>
              <c:numCache>
                <c:formatCode>General</c:formatCode>
                <c:ptCount val="7"/>
                <c:pt idx="0">
                  <c:v>38</c:v>
                </c:pt>
                <c:pt idx="1">
                  <c:v>39</c:v>
                </c:pt>
                <c:pt idx="2">
                  <c:v>45</c:v>
                </c:pt>
                <c:pt idx="3">
                  <c:v>46</c:v>
                </c:pt>
                <c:pt idx="4">
                  <c:v>47</c:v>
                </c:pt>
                <c:pt idx="5">
                  <c:v>48</c:v>
                </c:pt>
                <c:pt idx="6">
                  <c:v>49</c:v>
                </c:pt>
              </c:numCache>
            </c:numRef>
          </c:cat>
          <c:val>
            <c:numRef>
              <c:f>Sheet2!$G$8:$G$14</c:f>
              <c:numCache>
                <c:formatCode>0</c:formatCode>
                <c:ptCount val="7"/>
                <c:pt idx="0">
                  <c:v>1988</c:v>
                </c:pt>
                <c:pt idx="1">
                  <c:v>26184</c:v>
                </c:pt>
                <c:pt idx="2">
                  <c:v>106083</c:v>
                </c:pt>
                <c:pt idx="3">
                  <c:v>33577</c:v>
                </c:pt>
                <c:pt idx="4">
                  <c:v>28761</c:v>
                </c:pt>
                <c:pt idx="5">
                  <c:v>112082</c:v>
                </c:pt>
                <c:pt idx="6">
                  <c:v>28410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9DF-2740-BADA-77D4A08BC687}"/>
            </c:ext>
          </c:extLst>
        </c:ser>
        <c:ser>
          <c:idx val="1"/>
          <c:order val="1"/>
          <c:tx>
            <c:v>2018 Republicans</c:v>
          </c:tx>
          <c:spPr>
            <a:solidFill>
              <a:srgbClr val="FF0000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numRef>
              <c:f>Sheet2!$F$8:$F$14</c:f>
              <c:numCache>
                <c:formatCode>General</c:formatCode>
                <c:ptCount val="7"/>
                <c:pt idx="0">
                  <c:v>38</c:v>
                </c:pt>
                <c:pt idx="1">
                  <c:v>39</c:v>
                </c:pt>
                <c:pt idx="2">
                  <c:v>45</c:v>
                </c:pt>
                <c:pt idx="3">
                  <c:v>46</c:v>
                </c:pt>
                <c:pt idx="4">
                  <c:v>47</c:v>
                </c:pt>
                <c:pt idx="5">
                  <c:v>48</c:v>
                </c:pt>
                <c:pt idx="6">
                  <c:v>49</c:v>
                </c:pt>
              </c:numCache>
            </c:numRef>
          </c:cat>
          <c:val>
            <c:numRef>
              <c:f>Sheet2!$H$8:$H$14</c:f>
              <c:numCache>
                <c:formatCode>0</c:formatCode>
                <c:ptCount val="7"/>
                <c:pt idx="0">
                  <c:v>2587</c:v>
                </c:pt>
                <c:pt idx="1">
                  <c:v>80123</c:v>
                </c:pt>
                <c:pt idx="2">
                  <c:v>146383</c:v>
                </c:pt>
                <c:pt idx="3">
                  <c:v>45638</c:v>
                </c:pt>
                <c:pt idx="4">
                  <c:v>40085</c:v>
                </c:pt>
                <c:pt idx="5">
                  <c:v>136899</c:v>
                </c:pt>
                <c:pt idx="6">
                  <c:v>40325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9DF-2740-BADA-77D4A08BC687}"/>
            </c:ext>
          </c:extLst>
        </c:ser>
        <c:ser>
          <c:idx val="2"/>
          <c:order val="2"/>
          <c:tx>
            <c:v>2014 Democrats</c:v>
          </c:tx>
          <c:spPr>
            <a:solidFill>
              <a:schemeClr val="accent1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numRef>
              <c:f>Sheet2!$F$8:$F$14</c:f>
              <c:numCache>
                <c:formatCode>General</c:formatCode>
                <c:ptCount val="7"/>
                <c:pt idx="0">
                  <c:v>38</c:v>
                </c:pt>
                <c:pt idx="1">
                  <c:v>39</c:v>
                </c:pt>
                <c:pt idx="2">
                  <c:v>45</c:v>
                </c:pt>
                <c:pt idx="3">
                  <c:v>46</c:v>
                </c:pt>
                <c:pt idx="4">
                  <c:v>47</c:v>
                </c:pt>
                <c:pt idx="5">
                  <c:v>48</c:v>
                </c:pt>
                <c:pt idx="6">
                  <c:v>49</c:v>
                </c:pt>
              </c:numCache>
            </c:numRef>
          </c:cat>
          <c:val>
            <c:numRef>
              <c:f>Sheet2!$C$8:$C$14</c:f>
              <c:numCache>
                <c:formatCode>0</c:formatCode>
                <c:ptCount val="7"/>
                <c:pt idx="0">
                  <c:v>1512</c:v>
                </c:pt>
                <c:pt idx="1">
                  <c:v>63346</c:v>
                </c:pt>
                <c:pt idx="2">
                  <c:v>56819</c:v>
                </c:pt>
                <c:pt idx="3">
                  <c:v>49738</c:v>
                </c:pt>
                <c:pt idx="4">
                  <c:v>25376</c:v>
                </c:pt>
                <c:pt idx="5">
                  <c:v>62713</c:v>
                </c:pt>
                <c:pt idx="6">
                  <c:v>12892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9DF-2740-BADA-77D4A08BC687}"/>
            </c:ext>
          </c:extLst>
        </c:ser>
        <c:ser>
          <c:idx val="3"/>
          <c:order val="3"/>
          <c:tx>
            <c:v>2018 Democrats</c:v>
          </c:tx>
          <c:spPr>
            <a:solidFill>
              <a:schemeClr val="accent1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numRef>
              <c:f>Sheet2!$F$8:$F$14</c:f>
              <c:numCache>
                <c:formatCode>General</c:formatCode>
                <c:ptCount val="7"/>
                <c:pt idx="0">
                  <c:v>38</c:v>
                </c:pt>
                <c:pt idx="1">
                  <c:v>39</c:v>
                </c:pt>
                <c:pt idx="2">
                  <c:v>45</c:v>
                </c:pt>
                <c:pt idx="3">
                  <c:v>46</c:v>
                </c:pt>
                <c:pt idx="4">
                  <c:v>47</c:v>
                </c:pt>
                <c:pt idx="5">
                  <c:v>48</c:v>
                </c:pt>
                <c:pt idx="6">
                  <c:v>49</c:v>
                </c:pt>
              </c:numCache>
            </c:numRef>
          </c:cat>
          <c:val>
            <c:numRef>
              <c:f>Sheet2!$D$8:$D$14</c:f>
              <c:numCache>
                <c:formatCode>0</c:formatCode>
                <c:ptCount val="7"/>
                <c:pt idx="0">
                  <c:v>2990</c:v>
                </c:pt>
                <c:pt idx="1">
                  <c:v>78059</c:v>
                </c:pt>
                <c:pt idx="2">
                  <c:v>158903</c:v>
                </c:pt>
                <c:pt idx="3">
                  <c:v>102278</c:v>
                </c:pt>
                <c:pt idx="4">
                  <c:v>46241</c:v>
                </c:pt>
                <c:pt idx="5">
                  <c:v>157837</c:v>
                </c:pt>
                <c:pt idx="6">
                  <c:v>35124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C9DF-2740-BADA-77D4A08BC68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10"/>
        <c:axId val="466471232"/>
        <c:axId val="538633088"/>
      </c:barChart>
      <c:catAx>
        <c:axId val="4664712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1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38633088"/>
        <c:crosses val="autoZero"/>
        <c:auto val="1"/>
        <c:lblAlgn val="ctr"/>
        <c:lblOffset val="100"/>
        <c:noMultiLvlLbl val="0"/>
      </c:catAx>
      <c:valAx>
        <c:axId val="5386330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664712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0545409548395566E-2"/>
          <c:y val="2.0370370370370372E-2"/>
          <c:w val="0.92572950499403495"/>
          <c:h val="0.90667804024496934"/>
        </c:manualLayout>
      </c:layout>
      <c:barChart>
        <c:barDir val="col"/>
        <c:grouping val="clustered"/>
        <c:varyColors val="0"/>
        <c:ser>
          <c:idx val="0"/>
          <c:order val="0"/>
          <c:tx>
            <c:v>Democrat</c:v>
          </c:tx>
          <c:spPr>
            <a:solidFill>
              <a:schemeClr val="tx1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numRef>
              <c:f>Sheet2!$G$8:$G$14</c:f>
              <c:numCache>
                <c:formatCode>General</c:formatCode>
                <c:ptCount val="7"/>
                <c:pt idx="0">
                  <c:v>38</c:v>
                </c:pt>
                <c:pt idx="1">
                  <c:v>39</c:v>
                </c:pt>
                <c:pt idx="2">
                  <c:v>45</c:v>
                </c:pt>
                <c:pt idx="3">
                  <c:v>46</c:v>
                </c:pt>
                <c:pt idx="4">
                  <c:v>47</c:v>
                </c:pt>
                <c:pt idx="5">
                  <c:v>48</c:v>
                </c:pt>
                <c:pt idx="6">
                  <c:v>49</c:v>
                </c:pt>
              </c:numCache>
            </c:numRef>
          </c:cat>
          <c:val>
            <c:numRef>
              <c:f>Sheet2!$E$8:$E$14</c:f>
              <c:numCache>
                <c:formatCode>_(* #,##0_);_(* \(#,##0\);_(* "-"??_);_(@_)</c:formatCode>
                <c:ptCount val="7"/>
                <c:pt idx="0">
                  <c:v>1478</c:v>
                </c:pt>
                <c:pt idx="1">
                  <c:v>14713</c:v>
                </c:pt>
                <c:pt idx="2">
                  <c:v>102084</c:v>
                </c:pt>
                <c:pt idx="3">
                  <c:v>52540</c:v>
                </c:pt>
                <c:pt idx="4">
                  <c:v>20865</c:v>
                </c:pt>
                <c:pt idx="5">
                  <c:v>95124</c:v>
                </c:pt>
                <c:pt idx="6">
                  <c:v>22232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319-E447-8DD9-EB84A3900088}"/>
            </c:ext>
          </c:extLst>
        </c:ser>
        <c:ser>
          <c:idx val="1"/>
          <c:order val="1"/>
          <c:tx>
            <c:v>Republican</c:v>
          </c:tx>
          <c:spPr>
            <a:solidFill>
              <a:schemeClr val="bg1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numRef>
              <c:f>Sheet2!$G$8:$G$14</c:f>
              <c:numCache>
                <c:formatCode>General</c:formatCode>
                <c:ptCount val="7"/>
                <c:pt idx="0">
                  <c:v>38</c:v>
                </c:pt>
                <c:pt idx="1">
                  <c:v>39</c:v>
                </c:pt>
                <c:pt idx="2">
                  <c:v>45</c:v>
                </c:pt>
                <c:pt idx="3">
                  <c:v>46</c:v>
                </c:pt>
                <c:pt idx="4">
                  <c:v>47</c:v>
                </c:pt>
                <c:pt idx="5">
                  <c:v>48</c:v>
                </c:pt>
                <c:pt idx="6">
                  <c:v>49</c:v>
                </c:pt>
              </c:numCache>
            </c:numRef>
          </c:cat>
          <c:val>
            <c:numRef>
              <c:f>Sheet2!$J$8:$J$14</c:f>
              <c:numCache>
                <c:formatCode>_(* #,##0_);_(* \(#,##0\);_(* "-"??_);_(@_)</c:formatCode>
                <c:ptCount val="7"/>
                <c:pt idx="0">
                  <c:v>599</c:v>
                </c:pt>
                <c:pt idx="1">
                  <c:v>53939</c:v>
                </c:pt>
                <c:pt idx="2">
                  <c:v>40300</c:v>
                </c:pt>
                <c:pt idx="3">
                  <c:v>12061</c:v>
                </c:pt>
                <c:pt idx="4">
                  <c:v>11324</c:v>
                </c:pt>
                <c:pt idx="5">
                  <c:v>24817</c:v>
                </c:pt>
                <c:pt idx="6">
                  <c:v>11915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319-E447-8DD9-EB84A390008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10"/>
        <c:axId val="510402672"/>
        <c:axId val="510301440"/>
      </c:barChart>
      <c:catAx>
        <c:axId val="5104026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10301440"/>
        <c:crosses val="autoZero"/>
        <c:auto val="0"/>
        <c:lblAlgn val="ctr"/>
        <c:lblOffset val="100"/>
        <c:noMultiLvlLbl val="0"/>
      </c:catAx>
      <c:valAx>
        <c:axId val="5103014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_(* #,##0_);_(* \(#,##0\);_(* &quot;-&quot;??_);_(@_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104026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49137309114959921"/>
          <c:y val="3.3564596092155147E-2"/>
          <c:w val="0.30048957389651837"/>
          <c:h val="0.1868057742782152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36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388134456705889"/>
          <c:y val="5.0925925925925923E-2"/>
          <c:w val="0.73063099938878484"/>
          <c:h val="0.84688247302420527"/>
        </c:manualLayout>
      </c:layout>
      <c:barChart>
        <c:barDir val="col"/>
        <c:grouping val="clustered"/>
        <c:varyColors val="0"/>
        <c:ser>
          <c:idx val="0"/>
          <c:order val="0"/>
          <c:tx>
            <c:v>Democrat</c:v>
          </c:tx>
          <c:spPr>
            <a:solidFill>
              <a:schemeClr val="tx1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numRef>
              <c:f>Sheet2!$G$8:$G$14</c:f>
              <c:numCache>
                <c:formatCode>General</c:formatCode>
                <c:ptCount val="7"/>
                <c:pt idx="0">
                  <c:v>38</c:v>
                </c:pt>
                <c:pt idx="1">
                  <c:v>39</c:v>
                </c:pt>
                <c:pt idx="2">
                  <c:v>45</c:v>
                </c:pt>
                <c:pt idx="3">
                  <c:v>46</c:v>
                </c:pt>
                <c:pt idx="4">
                  <c:v>47</c:v>
                </c:pt>
                <c:pt idx="5">
                  <c:v>48</c:v>
                </c:pt>
                <c:pt idx="6">
                  <c:v>49</c:v>
                </c:pt>
              </c:numCache>
            </c:numRef>
          </c:cat>
          <c:val>
            <c:numRef>
              <c:f>Sheet2!$E$8:$E$14</c:f>
              <c:numCache>
                <c:formatCode>_(* #,##0_);_(* \(#,##0\);_(* "-"??_);_(@_)</c:formatCode>
                <c:ptCount val="7"/>
                <c:pt idx="0">
                  <c:v>1478</c:v>
                </c:pt>
                <c:pt idx="1">
                  <c:v>14713</c:v>
                </c:pt>
                <c:pt idx="2">
                  <c:v>102084</c:v>
                </c:pt>
                <c:pt idx="3">
                  <c:v>52540</c:v>
                </c:pt>
                <c:pt idx="4">
                  <c:v>20865</c:v>
                </c:pt>
                <c:pt idx="5">
                  <c:v>95124</c:v>
                </c:pt>
                <c:pt idx="6">
                  <c:v>22232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D7D-A440-B9DE-C5A07DE434AC}"/>
            </c:ext>
          </c:extLst>
        </c:ser>
        <c:ser>
          <c:idx val="1"/>
          <c:order val="1"/>
          <c:tx>
            <c:v>Republican</c:v>
          </c:tx>
          <c:spPr>
            <a:solidFill>
              <a:schemeClr val="bg1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numRef>
              <c:f>Sheet2!$G$8:$G$14</c:f>
              <c:numCache>
                <c:formatCode>General</c:formatCode>
                <c:ptCount val="7"/>
                <c:pt idx="0">
                  <c:v>38</c:v>
                </c:pt>
                <c:pt idx="1">
                  <c:v>39</c:v>
                </c:pt>
                <c:pt idx="2">
                  <c:v>45</c:v>
                </c:pt>
                <c:pt idx="3">
                  <c:v>46</c:v>
                </c:pt>
                <c:pt idx="4">
                  <c:v>47</c:v>
                </c:pt>
                <c:pt idx="5">
                  <c:v>48</c:v>
                </c:pt>
                <c:pt idx="6">
                  <c:v>49</c:v>
                </c:pt>
              </c:numCache>
            </c:numRef>
          </c:cat>
          <c:val>
            <c:numRef>
              <c:f>Sheet2!$J$8:$J$14</c:f>
              <c:numCache>
                <c:formatCode>_(* #,##0_);_(* \(#,##0\);_(* "-"??_);_(@_)</c:formatCode>
                <c:ptCount val="7"/>
                <c:pt idx="0">
                  <c:v>599</c:v>
                </c:pt>
                <c:pt idx="1">
                  <c:v>53939</c:v>
                </c:pt>
                <c:pt idx="2">
                  <c:v>40300</c:v>
                </c:pt>
                <c:pt idx="3">
                  <c:v>12061</c:v>
                </c:pt>
                <c:pt idx="4">
                  <c:v>11324</c:v>
                </c:pt>
                <c:pt idx="5">
                  <c:v>24817</c:v>
                </c:pt>
                <c:pt idx="6">
                  <c:v>11915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D7D-A440-B9DE-C5A07DE434A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10"/>
        <c:axId val="510402672"/>
        <c:axId val="510301440"/>
      </c:barChart>
      <c:catAx>
        <c:axId val="5104026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1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10301440"/>
        <c:crosses val="autoZero"/>
        <c:auto val="0"/>
        <c:lblAlgn val="ctr"/>
        <c:lblOffset val="100"/>
        <c:noMultiLvlLbl val="0"/>
      </c:catAx>
      <c:valAx>
        <c:axId val="5103014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_(* #,##0_);_(* \(#,##0\);_(* &quot;-&quot;??_);_(@_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104026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50301662292213478"/>
          <c:y val="5.8344889724605317E-2"/>
          <c:w val="0.39998413645727049"/>
          <c:h val="0.1129513848082422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acrossLinear" id="2">
  <a:schemeClr val="accent1"/>
  <a:schemeClr val="accent2"/>
  <a:schemeClr val="accent3"/>
  <a:schemeClr val="accent4"/>
  <a:schemeClr val="accent5"/>
  <a:schemeClr val="accent6"/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9A84FE4-BB56-4CEB-BCF2-E7EFB4C8F8CB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0EC1E2DA-87AD-450C-A525-562E862C697E}">
      <dgm:prSet/>
      <dgm:spPr/>
      <dgm:t>
        <a:bodyPr/>
        <a:lstStyle/>
        <a:p>
          <a:r>
            <a:rPr lang="en-US"/>
            <a:t>Clinton first Democrat to win plurality of vote in Orange County in nearly a century.</a:t>
          </a:r>
        </a:p>
      </dgm:t>
    </dgm:pt>
    <dgm:pt modelId="{8CD55664-4364-4BE9-862B-0F64B183F206}" type="parTrans" cxnId="{26F1E714-CAA4-4697-A821-569C7D12FA06}">
      <dgm:prSet/>
      <dgm:spPr/>
      <dgm:t>
        <a:bodyPr/>
        <a:lstStyle/>
        <a:p>
          <a:endParaRPr lang="en-US"/>
        </a:p>
      </dgm:t>
    </dgm:pt>
    <dgm:pt modelId="{6145D7E6-7226-4EA7-A6E3-A50B15F8D841}" type="sibTrans" cxnId="{26F1E714-CAA4-4697-A821-569C7D12FA06}">
      <dgm:prSet/>
      <dgm:spPr/>
      <dgm:t>
        <a:bodyPr/>
        <a:lstStyle/>
        <a:p>
          <a:endParaRPr lang="en-US"/>
        </a:p>
      </dgm:t>
    </dgm:pt>
    <dgm:pt modelId="{E2A1A707-96E0-4716-9EAA-99867D1EAF75}">
      <dgm:prSet/>
      <dgm:spPr/>
      <dgm:t>
        <a:bodyPr/>
        <a:lstStyle/>
        <a:p>
          <a:r>
            <a:rPr lang="en-US" dirty="0"/>
            <a:t>Republicans won 4 out of 7 Congressional races, even though Hillary Clinton had outperformed the Democratic candidates in those districts</a:t>
          </a:r>
        </a:p>
      </dgm:t>
    </dgm:pt>
    <dgm:pt modelId="{4DE0F482-8345-478D-997A-F70B932112B5}" type="parTrans" cxnId="{F3A31132-CC40-4F0C-806E-8C45E116C8C0}">
      <dgm:prSet/>
      <dgm:spPr/>
      <dgm:t>
        <a:bodyPr/>
        <a:lstStyle/>
        <a:p>
          <a:endParaRPr lang="en-US"/>
        </a:p>
      </dgm:t>
    </dgm:pt>
    <dgm:pt modelId="{56458915-AD7C-49DA-A6FA-A2004B5B68D0}" type="sibTrans" cxnId="{F3A31132-CC40-4F0C-806E-8C45E116C8C0}">
      <dgm:prSet/>
      <dgm:spPr/>
      <dgm:t>
        <a:bodyPr/>
        <a:lstStyle/>
        <a:p>
          <a:endParaRPr lang="en-US"/>
        </a:p>
      </dgm:t>
    </dgm:pt>
    <dgm:pt modelId="{37E49658-1D58-4A05-89CA-9DBAAA52F35D}">
      <dgm:prSet/>
      <dgm:spPr/>
      <dgm:t>
        <a:bodyPr/>
        <a:lstStyle/>
        <a:p>
          <a:r>
            <a:rPr lang="en-US" dirty="0"/>
            <a:t>Democrats saw an opening to flip seats in Orange County and made districts there key to the blue wave strategy in 2018</a:t>
          </a:r>
        </a:p>
      </dgm:t>
    </dgm:pt>
    <dgm:pt modelId="{B3296B0C-1280-4DC6-AE3C-0D1AB3848C1D}" type="parTrans" cxnId="{E61D7B56-BBCA-4392-8544-70AD58FB079B}">
      <dgm:prSet/>
      <dgm:spPr/>
      <dgm:t>
        <a:bodyPr/>
        <a:lstStyle/>
        <a:p>
          <a:endParaRPr lang="en-US"/>
        </a:p>
      </dgm:t>
    </dgm:pt>
    <dgm:pt modelId="{FFD06F15-1E73-4CF3-9951-98A4924D1709}" type="sibTrans" cxnId="{E61D7B56-BBCA-4392-8544-70AD58FB079B}">
      <dgm:prSet/>
      <dgm:spPr/>
      <dgm:t>
        <a:bodyPr/>
        <a:lstStyle/>
        <a:p>
          <a:endParaRPr lang="en-US"/>
        </a:p>
      </dgm:t>
    </dgm:pt>
    <dgm:pt modelId="{53035981-4EB1-40DC-9D0D-57A43BF6320B}">
      <dgm:prSet/>
      <dgm:spPr/>
      <dgm:t>
        <a:bodyPr/>
        <a:lstStyle/>
        <a:p>
          <a:r>
            <a:rPr lang="en-US"/>
            <a:t>So how did that work out?</a:t>
          </a:r>
        </a:p>
      </dgm:t>
    </dgm:pt>
    <dgm:pt modelId="{8A195194-87A7-493A-871A-6E9D510FB149}" type="parTrans" cxnId="{4644AEB0-E58B-402B-A707-1F8D7A936295}">
      <dgm:prSet/>
      <dgm:spPr/>
      <dgm:t>
        <a:bodyPr/>
        <a:lstStyle/>
        <a:p>
          <a:endParaRPr lang="en-US"/>
        </a:p>
      </dgm:t>
    </dgm:pt>
    <dgm:pt modelId="{AA44683B-B7F0-4D05-8797-678EBB4A9DEC}" type="sibTrans" cxnId="{4644AEB0-E58B-402B-A707-1F8D7A936295}">
      <dgm:prSet/>
      <dgm:spPr/>
      <dgm:t>
        <a:bodyPr/>
        <a:lstStyle/>
        <a:p>
          <a:endParaRPr lang="en-US"/>
        </a:p>
      </dgm:t>
    </dgm:pt>
    <dgm:pt modelId="{C9952631-4A20-4EE7-9C11-E979E8E92DB7}">
      <dgm:prSet/>
      <dgm:spPr/>
      <dgm:t>
        <a:bodyPr/>
        <a:lstStyle/>
        <a:p>
          <a:endParaRPr lang="en-US" dirty="0"/>
        </a:p>
      </dgm:t>
    </dgm:pt>
    <dgm:pt modelId="{D52CE8A0-2364-423B-B0CD-F7F2536A258B}" type="parTrans" cxnId="{AEF09797-C120-48D3-843B-4C1F62ED11E5}">
      <dgm:prSet/>
      <dgm:spPr/>
      <dgm:t>
        <a:bodyPr/>
        <a:lstStyle/>
        <a:p>
          <a:endParaRPr lang="en-US"/>
        </a:p>
      </dgm:t>
    </dgm:pt>
    <dgm:pt modelId="{E439C226-2A63-4D22-BC8E-A6CB7A2E2D8D}" type="sibTrans" cxnId="{AEF09797-C120-48D3-843B-4C1F62ED11E5}">
      <dgm:prSet/>
      <dgm:spPr/>
      <dgm:t>
        <a:bodyPr/>
        <a:lstStyle/>
        <a:p>
          <a:endParaRPr lang="en-US"/>
        </a:p>
      </dgm:t>
    </dgm:pt>
    <dgm:pt modelId="{E87C4BEB-DA1A-9B49-B42E-D9D232A7D6E3}" type="pres">
      <dgm:prSet presAssocID="{B9A84FE4-BB56-4CEB-BCF2-E7EFB4C8F8CB}" presName="vert0" presStyleCnt="0">
        <dgm:presLayoutVars>
          <dgm:dir/>
          <dgm:animOne val="branch"/>
          <dgm:animLvl val="lvl"/>
        </dgm:presLayoutVars>
      </dgm:prSet>
      <dgm:spPr/>
    </dgm:pt>
    <dgm:pt modelId="{F9BA0F7D-364C-AC44-893B-419EBE44316C}" type="pres">
      <dgm:prSet presAssocID="{0EC1E2DA-87AD-450C-A525-562E862C697E}" presName="thickLine" presStyleLbl="alignNode1" presStyleIdx="0" presStyleCnt="5"/>
      <dgm:spPr/>
    </dgm:pt>
    <dgm:pt modelId="{4C3BA66B-0569-E447-BC4C-A368B0621FB2}" type="pres">
      <dgm:prSet presAssocID="{0EC1E2DA-87AD-450C-A525-562E862C697E}" presName="horz1" presStyleCnt="0"/>
      <dgm:spPr/>
    </dgm:pt>
    <dgm:pt modelId="{4EE7B509-2ACF-6347-A0DC-842998F58557}" type="pres">
      <dgm:prSet presAssocID="{0EC1E2DA-87AD-450C-A525-562E862C697E}" presName="tx1" presStyleLbl="revTx" presStyleIdx="0" presStyleCnt="5"/>
      <dgm:spPr/>
    </dgm:pt>
    <dgm:pt modelId="{CC43A47F-E871-024B-B9C6-4BE69D612806}" type="pres">
      <dgm:prSet presAssocID="{0EC1E2DA-87AD-450C-A525-562E862C697E}" presName="vert1" presStyleCnt="0"/>
      <dgm:spPr/>
    </dgm:pt>
    <dgm:pt modelId="{BDBE6941-BE63-FA4E-8EE0-DAFC7FA420CC}" type="pres">
      <dgm:prSet presAssocID="{E2A1A707-96E0-4716-9EAA-99867D1EAF75}" presName="thickLine" presStyleLbl="alignNode1" presStyleIdx="1" presStyleCnt="5"/>
      <dgm:spPr/>
    </dgm:pt>
    <dgm:pt modelId="{C5E59A05-332F-5C4A-8E4C-5995E83BABB9}" type="pres">
      <dgm:prSet presAssocID="{E2A1A707-96E0-4716-9EAA-99867D1EAF75}" presName="horz1" presStyleCnt="0"/>
      <dgm:spPr/>
    </dgm:pt>
    <dgm:pt modelId="{DC115CD7-86E7-D443-BA5B-5AC340260544}" type="pres">
      <dgm:prSet presAssocID="{E2A1A707-96E0-4716-9EAA-99867D1EAF75}" presName="tx1" presStyleLbl="revTx" presStyleIdx="1" presStyleCnt="5"/>
      <dgm:spPr/>
    </dgm:pt>
    <dgm:pt modelId="{7FB48F77-B471-7C4A-817A-F071E9EE1160}" type="pres">
      <dgm:prSet presAssocID="{E2A1A707-96E0-4716-9EAA-99867D1EAF75}" presName="vert1" presStyleCnt="0"/>
      <dgm:spPr/>
    </dgm:pt>
    <dgm:pt modelId="{E26FEBB6-D1E4-9F48-919B-3FE272A07E01}" type="pres">
      <dgm:prSet presAssocID="{37E49658-1D58-4A05-89CA-9DBAAA52F35D}" presName="thickLine" presStyleLbl="alignNode1" presStyleIdx="2" presStyleCnt="5"/>
      <dgm:spPr/>
    </dgm:pt>
    <dgm:pt modelId="{D7B560FF-75EF-7A4E-BD04-30F04378602C}" type="pres">
      <dgm:prSet presAssocID="{37E49658-1D58-4A05-89CA-9DBAAA52F35D}" presName="horz1" presStyleCnt="0"/>
      <dgm:spPr/>
    </dgm:pt>
    <dgm:pt modelId="{BCA6531A-B2B9-2847-B986-6FF3A7F285E0}" type="pres">
      <dgm:prSet presAssocID="{37E49658-1D58-4A05-89CA-9DBAAA52F35D}" presName="tx1" presStyleLbl="revTx" presStyleIdx="2" presStyleCnt="5"/>
      <dgm:spPr/>
    </dgm:pt>
    <dgm:pt modelId="{95F34472-4888-A94B-A005-F9B25B2AC8FB}" type="pres">
      <dgm:prSet presAssocID="{37E49658-1D58-4A05-89CA-9DBAAA52F35D}" presName="vert1" presStyleCnt="0"/>
      <dgm:spPr/>
    </dgm:pt>
    <dgm:pt modelId="{1EE4BAA9-0B51-604C-A7C1-035774E140B8}" type="pres">
      <dgm:prSet presAssocID="{53035981-4EB1-40DC-9D0D-57A43BF6320B}" presName="thickLine" presStyleLbl="alignNode1" presStyleIdx="3" presStyleCnt="5"/>
      <dgm:spPr/>
    </dgm:pt>
    <dgm:pt modelId="{BB3CBC71-0C17-3C4F-81F2-790F1DF35F54}" type="pres">
      <dgm:prSet presAssocID="{53035981-4EB1-40DC-9D0D-57A43BF6320B}" presName="horz1" presStyleCnt="0"/>
      <dgm:spPr/>
    </dgm:pt>
    <dgm:pt modelId="{5DC1FC57-8FE7-9A4E-BE19-471E2DF3C837}" type="pres">
      <dgm:prSet presAssocID="{53035981-4EB1-40DC-9D0D-57A43BF6320B}" presName="tx1" presStyleLbl="revTx" presStyleIdx="3" presStyleCnt="5"/>
      <dgm:spPr/>
    </dgm:pt>
    <dgm:pt modelId="{65EC20E0-6B38-C343-BC7A-3D057CA01A89}" type="pres">
      <dgm:prSet presAssocID="{53035981-4EB1-40DC-9D0D-57A43BF6320B}" presName="vert1" presStyleCnt="0"/>
      <dgm:spPr/>
    </dgm:pt>
    <dgm:pt modelId="{D0B17BE4-4929-C541-9973-E5F9EC8E206B}" type="pres">
      <dgm:prSet presAssocID="{C9952631-4A20-4EE7-9C11-E979E8E92DB7}" presName="thickLine" presStyleLbl="alignNode1" presStyleIdx="4" presStyleCnt="5"/>
      <dgm:spPr/>
    </dgm:pt>
    <dgm:pt modelId="{DC2B5DC8-D6B3-6F4D-9996-9CB8FF5CAC9D}" type="pres">
      <dgm:prSet presAssocID="{C9952631-4A20-4EE7-9C11-E979E8E92DB7}" presName="horz1" presStyleCnt="0"/>
      <dgm:spPr/>
    </dgm:pt>
    <dgm:pt modelId="{9E7DFD94-51B1-7D43-9105-060BFCDC18BA}" type="pres">
      <dgm:prSet presAssocID="{C9952631-4A20-4EE7-9C11-E979E8E92DB7}" presName="tx1" presStyleLbl="revTx" presStyleIdx="4" presStyleCnt="5"/>
      <dgm:spPr/>
    </dgm:pt>
    <dgm:pt modelId="{6F491CD4-E147-1F44-A343-09031F55DF16}" type="pres">
      <dgm:prSet presAssocID="{C9952631-4A20-4EE7-9C11-E979E8E92DB7}" presName="vert1" presStyleCnt="0"/>
      <dgm:spPr/>
    </dgm:pt>
  </dgm:ptLst>
  <dgm:cxnLst>
    <dgm:cxn modelId="{26F1E714-CAA4-4697-A821-569C7D12FA06}" srcId="{B9A84FE4-BB56-4CEB-BCF2-E7EFB4C8F8CB}" destId="{0EC1E2DA-87AD-450C-A525-562E862C697E}" srcOrd="0" destOrd="0" parTransId="{8CD55664-4364-4BE9-862B-0F64B183F206}" sibTransId="{6145D7E6-7226-4EA7-A6E3-A50B15F8D841}"/>
    <dgm:cxn modelId="{EC67A822-FF43-B44E-9895-3FDB618782BF}" type="presOf" srcId="{37E49658-1D58-4A05-89CA-9DBAAA52F35D}" destId="{BCA6531A-B2B9-2847-B986-6FF3A7F285E0}" srcOrd="0" destOrd="0" presId="urn:microsoft.com/office/officeart/2008/layout/LinedList"/>
    <dgm:cxn modelId="{F3A31132-CC40-4F0C-806E-8C45E116C8C0}" srcId="{B9A84FE4-BB56-4CEB-BCF2-E7EFB4C8F8CB}" destId="{E2A1A707-96E0-4716-9EAA-99867D1EAF75}" srcOrd="1" destOrd="0" parTransId="{4DE0F482-8345-478D-997A-F70B932112B5}" sibTransId="{56458915-AD7C-49DA-A6FA-A2004B5B68D0}"/>
    <dgm:cxn modelId="{1814D861-C25B-C843-B96A-5EEBD294E7DF}" type="presOf" srcId="{0EC1E2DA-87AD-450C-A525-562E862C697E}" destId="{4EE7B509-2ACF-6347-A0DC-842998F58557}" srcOrd="0" destOrd="0" presId="urn:microsoft.com/office/officeart/2008/layout/LinedList"/>
    <dgm:cxn modelId="{E61D7B56-BBCA-4392-8544-70AD58FB079B}" srcId="{B9A84FE4-BB56-4CEB-BCF2-E7EFB4C8F8CB}" destId="{37E49658-1D58-4A05-89CA-9DBAAA52F35D}" srcOrd="2" destOrd="0" parTransId="{B3296B0C-1280-4DC6-AE3C-0D1AB3848C1D}" sibTransId="{FFD06F15-1E73-4CF3-9951-98A4924D1709}"/>
    <dgm:cxn modelId="{6830DE94-5538-5141-8490-08718AF4D0D9}" type="presOf" srcId="{53035981-4EB1-40DC-9D0D-57A43BF6320B}" destId="{5DC1FC57-8FE7-9A4E-BE19-471E2DF3C837}" srcOrd="0" destOrd="0" presId="urn:microsoft.com/office/officeart/2008/layout/LinedList"/>
    <dgm:cxn modelId="{AEF09797-C120-48D3-843B-4C1F62ED11E5}" srcId="{B9A84FE4-BB56-4CEB-BCF2-E7EFB4C8F8CB}" destId="{C9952631-4A20-4EE7-9C11-E979E8E92DB7}" srcOrd="4" destOrd="0" parTransId="{D52CE8A0-2364-423B-B0CD-F7F2536A258B}" sibTransId="{E439C226-2A63-4D22-BC8E-A6CB7A2E2D8D}"/>
    <dgm:cxn modelId="{D7E5A59B-8683-5448-BF44-4A4DCA002E11}" type="presOf" srcId="{C9952631-4A20-4EE7-9C11-E979E8E92DB7}" destId="{9E7DFD94-51B1-7D43-9105-060BFCDC18BA}" srcOrd="0" destOrd="0" presId="urn:microsoft.com/office/officeart/2008/layout/LinedList"/>
    <dgm:cxn modelId="{4644AEB0-E58B-402B-A707-1F8D7A936295}" srcId="{B9A84FE4-BB56-4CEB-BCF2-E7EFB4C8F8CB}" destId="{53035981-4EB1-40DC-9D0D-57A43BF6320B}" srcOrd="3" destOrd="0" parTransId="{8A195194-87A7-493A-871A-6E9D510FB149}" sibTransId="{AA44683B-B7F0-4D05-8797-678EBB4A9DEC}"/>
    <dgm:cxn modelId="{E84A7DB1-D0D4-1B46-BF45-E228E988C668}" type="presOf" srcId="{B9A84FE4-BB56-4CEB-BCF2-E7EFB4C8F8CB}" destId="{E87C4BEB-DA1A-9B49-B42E-D9D232A7D6E3}" srcOrd="0" destOrd="0" presId="urn:microsoft.com/office/officeart/2008/layout/LinedList"/>
    <dgm:cxn modelId="{104410EB-49D4-4B4C-943E-3686984680F8}" type="presOf" srcId="{E2A1A707-96E0-4716-9EAA-99867D1EAF75}" destId="{DC115CD7-86E7-D443-BA5B-5AC340260544}" srcOrd="0" destOrd="0" presId="urn:microsoft.com/office/officeart/2008/layout/LinedList"/>
    <dgm:cxn modelId="{5EDEB5E9-BABF-A14E-B5E4-65F702E93B54}" type="presParOf" srcId="{E87C4BEB-DA1A-9B49-B42E-D9D232A7D6E3}" destId="{F9BA0F7D-364C-AC44-893B-419EBE44316C}" srcOrd="0" destOrd="0" presId="urn:microsoft.com/office/officeart/2008/layout/LinedList"/>
    <dgm:cxn modelId="{FCEF1413-5912-E94A-B26C-BB7DAD1BE55B}" type="presParOf" srcId="{E87C4BEB-DA1A-9B49-B42E-D9D232A7D6E3}" destId="{4C3BA66B-0569-E447-BC4C-A368B0621FB2}" srcOrd="1" destOrd="0" presId="urn:microsoft.com/office/officeart/2008/layout/LinedList"/>
    <dgm:cxn modelId="{18E1FC92-B0BB-2A47-B65C-95FA6615E243}" type="presParOf" srcId="{4C3BA66B-0569-E447-BC4C-A368B0621FB2}" destId="{4EE7B509-2ACF-6347-A0DC-842998F58557}" srcOrd="0" destOrd="0" presId="urn:microsoft.com/office/officeart/2008/layout/LinedList"/>
    <dgm:cxn modelId="{1C7CBD25-107B-F94B-9CE7-12D5D9BD6BA9}" type="presParOf" srcId="{4C3BA66B-0569-E447-BC4C-A368B0621FB2}" destId="{CC43A47F-E871-024B-B9C6-4BE69D612806}" srcOrd="1" destOrd="0" presId="urn:microsoft.com/office/officeart/2008/layout/LinedList"/>
    <dgm:cxn modelId="{1A56A6D2-FCB8-4049-9115-AB5645D9EE07}" type="presParOf" srcId="{E87C4BEB-DA1A-9B49-B42E-D9D232A7D6E3}" destId="{BDBE6941-BE63-FA4E-8EE0-DAFC7FA420CC}" srcOrd="2" destOrd="0" presId="urn:microsoft.com/office/officeart/2008/layout/LinedList"/>
    <dgm:cxn modelId="{86498F14-4C0E-CA4C-AFBD-9BF600EF3B26}" type="presParOf" srcId="{E87C4BEB-DA1A-9B49-B42E-D9D232A7D6E3}" destId="{C5E59A05-332F-5C4A-8E4C-5995E83BABB9}" srcOrd="3" destOrd="0" presId="urn:microsoft.com/office/officeart/2008/layout/LinedList"/>
    <dgm:cxn modelId="{D0C151B4-5EDE-374C-8887-BFFED3B16BAE}" type="presParOf" srcId="{C5E59A05-332F-5C4A-8E4C-5995E83BABB9}" destId="{DC115CD7-86E7-D443-BA5B-5AC340260544}" srcOrd="0" destOrd="0" presId="urn:microsoft.com/office/officeart/2008/layout/LinedList"/>
    <dgm:cxn modelId="{5706743F-DFCF-944D-895A-0D6F0DB91C51}" type="presParOf" srcId="{C5E59A05-332F-5C4A-8E4C-5995E83BABB9}" destId="{7FB48F77-B471-7C4A-817A-F071E9EE1160}" srcOrd="1" destOrd="0" presId="urn:microsoft.com/office/officeart/2008/layout/LinedList"/>
    <dgm:cxn modelId="{E0B046C7-C523-624A-B03A-2824EF51A01C}" type="presParOf" srcId="{E87C4BEB-DA1A-9B49-B42E-D9D232A7D6E3}" destId="{E26FEBB6-D1E4-9F48-919B-3FE272A07E01}" srcOrd="4" destOrd="0" presId="urn:microsoft.com/office/officeart/2008/layout/LinedList"/>
    <dgm:cxn modelId="{5B04034B-1F71-7C44-9B81-8E611240C892}" type="presParOf" srcId="{E87C4BEB-DA1A-9B49-B42E-D9D232A7D6E3}" destId="{D7B560FF-75EF-7A4E-BD04-30F04378602C}" srcOrd="5" destOrd="0" presId="urn:microsoft.com/office/officeart/2008/layout/LinedList"/>
    <dgm:cxn modelId="{328F5757-4575-3140-9262-F01E2C634A23}" type="presParOf" srcId="{D7B560FF-75EF-7A4E-BD04-30F04378602C}" destId="{BCA6531A-B2B9-2847-B986-6FF3A7F285E0}" srcOrd="0" destOrd="0" presId="urn:microsoft.com/office/officeart/2008/layout/LinedList"/>
    <dgm:cxn modelId="{B32D9277-CE66-004F-8D6B-1680F68AA6A0}" type="presParOf" srcId="{D7B560FF-75EF-7A4E-BD04-30F04378602C}" destId="{95F34472-4888-A94B-A005-F9B25B2AC8FB}" srcOrd="1" destOrd="0" presId="urn:microsoft.com/office/officeart/2008/layout/LinedList"/>
    <dgm:cxn modelId="{2E4C1661-0CC9-DD43-8546-A3C09C394999}" type="presParOf" srcId="{E87C4BEB-DA1A-9B49-B42E-D9D232A7D6E3}" destId="{1EE4BAA9-0B51-604C-A7C1-035774E140B8}" srcOrd="6" destOrd="0" presId="urn:microsoft.com/office/officeart/2008/layout/LinedList"/>
    <dgm:cxn modelId="{49B04AE5-831D-874A-A26F-BF23C6E0F6A7}" type="presParOf" srcId="{E87C4BEB-DA1A-9B49-B42E-D9D232A7D6E3}" destId="{BB3CBC71-0C17-3C4F-81F2-790F1DF35F54}" srcOrd="7" destOrd="0" presId="urn:microsoft.com/office/officeart/2008/layout/LinedList"/>
    <dgm:cxn modelId="{CBA18235-F434-B14C-8C11-CF76063E5D2F}" type="presParOf" srcId="{BB3CBC71-0C17-3C4F-81F2-790F1DF35F54}" destId="{5DC1FC57-8FE7-9A4E-BE19-471E2DF3C837}" srcOrd="0" destOrd="0" presId="urn:microsoft.com/office/officeart/2008/layout/LinedList"/>
    <dgm:cxn modelId="{78E0BD5B-94B0-E045-81CE-A0FA92486847}" type="presParOf" srcId="{BB3CBC71-0C17-3C4F-81F2-790F1DF35F54}" destId="{65EC20E0-6B38-C343-BC7A-3D057CA01A89}" srcOrd="1" destOrd="0" presId="urn:microsoft.com/office/officeart/2008/layout/LinedList"/>
    <dgm:cxn modelId="{D946AD23-2CA7-2046-B4C5-C4E4900FB4A2}" type="presParOf" srcId="{E87C4BEB-DA1A-9B49-B42E-D9D232A7D6E3}" destId="{D0B17BE4-4929-C541-9973-E5F9EC8E206B}" srcOrd="8" destOrd="0" presId="urn:microsoft.com/office/officeart/2008/layout/LinedList"/>
    <dgm:cxn modelId="{CCD44626-E48E-4847-873C-674E83E6DCB6}" type="presParOf" srcId="{E87C4BEB-DA1A-9B49-B42E-D9D232A7D6E3}" destId="{DC2B5DC8-D6B3-6F4D-9996-9CB8FF5CAC9D}" srcOrd="9" destOrd="0" presId="urn:microsoft.com/office/officeart/2008/layout/LinedList"/>
    <dgm:cxn modelId="{50B05C6E-78E1-5245-91A6-B911D1D1BE5F}" type="presParOf" srcId="{DC2B5DC8-D6B3-6F4D-9996-9CB8FF5CAC9D}" destId="{9E7DFD94-51B1-7D43-9105-060BFCDC18BA}" srcOrd="0" destOrd="0" presId="urn:microsoft.com/office/officeart/2008/layout/LinedList"/>
    <dgm:cxn modelId="{3DEA175B-4F28-F042-BFFE-5FDF26588E39}" type="presParOf" srcId="{DC2B5DC8-D6B3-6F4D-9996-9CB8FF5CAC9D}" destId="{6F491CD4-E147-1F44-A343-09031F55DF16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FF1031A-DA62-4CE0-B4B5-4BFDE2A30806}" type="doc">
      <dgm:prSet loTypeId="urn:microsoft.com/office/officeart/2005/8/layout/defaul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75DE3DF9-906C-48D4-BB6B-B0906F6FF355}">
      <dgm:prSet/>
      <dgm:spPr/>
      <dgm:t>
        <a:bodyPr/>
        <a:lstStyle/>
        <a:p>
          <a:r>
            <a:rPr lang="en-US"/>
            <a:t>California Top-Two Primary</a:t>
          </a:r>
        </a:p>
      </dgm:t>
    </dgm:pt>
    <dgm:pt modelId="{33430D14-A7A9-4603-A1A9-F36889A65627}" type="parTrans" cxnId="{4D8E9C96-A140-4A82-8042-2DD3D799DFA7}">
      <dgm:prSet/>
      <dgm:spPr/>
      <dgm:t>
        <a:bodyPr/>
        <a:lstStyle/>
        <a:p>
          <a:endParaRPr lang="en-US"/>
        </a:p>
      </dgm:t>
    </dgm:pt>
    <dgm:pt modelId="{D5471EE5-E164-495C-92DE-623499985CA2}" type="sibTrans" cxnId="{4D8E9C96-A140-4A82-8042-2DD3D799DFA7}">
      <dgm:prSet/>
      <dgm:spPr/>
      <dgm:t>
        <a:bodyPr/>
        <a:lstStyle/>
        <a:p>
          <a:endParaRPr lang="en-US"/>
        </a:p>
      </dgm:t>
    </dgm:pt>
    <dgm:pt modelId="{FA8C4498-89C4-4A40-969E-D36188B146DD}" type="pres">
      <dgm:prSet presAssocID="{EFF1031A-DA62-4CE0-B4B5-4BFDE2A30806}" presName="diagram" presStyleCnt="0">
        <dgm:presLayoutVars>
          <dgm:dir/>
          <dgm:resizeHandles val="exact"/>
        </dgm:presLayoutVars>
      </dgm:prSet>
      <dgm:spPr/>
    </dgm:pt>
    <dgm:pt modelId="{3D22CCAA-157B-6F44-AB94-17654D1DA9B9}" type="pres">
      <dgm:prSet presAssocID="{75DE3DF9-906C-48D4-BB6B-B0906F6FF355}" presName="node" presStyleLbl="node1" presStyleIdx="0" presStyleCnt="1">
        <dgm:presLayoutVars>
          <dgm:bulletEnabled val="1"/>
        </dgm:presLayoutVars>
      </dgm:prSet>
      <dgm:spPr/>
    </dgm:pt>
  </dgm:ptLst>
  <dgm:cxnLst>
    <dgm:cxn modelId="{222DEA0E-8AAE-424D-A676-67DB83434E03}" type="presOf" srcId="{75DE3DF9-906C-48D4-BB6B-B0906F6FF355}" destId="{3D22CCAA-157B-6F44-AB94-17654D1DA9B9}" srcOrd="0" destOrd="0" presId="urn:microsoft.com/office/officeart/2005/8/layout/default"/>
    <dgm:cxn modelId="{701FDB59-FC69-C443-870B-64E5BBD95CDF}" type="presOf" srcId="{EFF1031A-DA62-4CE0-B4B5-4BFDE2A30806}" destId="{FA8C4498-89C4-4A40-969E-D36188B146DD}" srcOrd="0" destOrd="0" presId="urn:microsoft.com/office/officeart/2005/8/layout/default"/>
    <dgm:cxn modelId="{4D8E9C96-A140-4A82-8042-2DD3D799DFA7}" srcId="{EFF1031A-DA62-4CE0-B4B5-4BFDE2A30806}" destId="{75DE3DF9-906C-48D4-BB6B-B0906F6FF355}" srcOrd="0" destOrd="0" parTransId="{33430D14-A7A9-4603-A1A9-F36889A65627}" sibTransId="{D5471EE5-E164-495C-92DE-623499985CA2}"/>
    <dgm:cxn modelId="{D80AD56E-8316-FF41-8C90-B606AF994BCA}" type="presParOf" srcId="{FA8C4498-89C4-4A40-969E-D36188B146DD}" destId="{3D22CCAA-157B-6F44-AB94-17654D1DA9B9}" srcOrd="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BA0F7D-364C-AC44-893B-419EBE44316C}">
      <dsp:nvSpPr>
        <dsp:cNvPr id="0" name=""/>
        <dsp:cNvSpPr/>
      </dsp:nvSpPr>
      <dsp:spPr>
        <a:xfrm>
          <a:off x="0" y="623"/>
          <a:ext cx="6492875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EE7B509-2ACF-6347-A0DC-842998F58557}">
      <dsp:nvSpPr>
        <dsp:cNvPr id="0" name=""/>
        <dsp:cNvSpPr/>
      </dsp:nvSpPr>
      <dsp:spPr>
        <a:xfrm>
          <a:off x="0" y="623"/>
          <a:ext cx="6492875" cy="10208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Clinton first Democrat to win plurality of vote in Orange County in nearly a century.</a:t>
          </a:r>
        </a:p>
      </dsp:txBody>
      <dsp:txXfrm>
        <a:off x="0" y="623"/>
        <a:ext cx="6492875" cy="1020830"/>
      </dsp:txXfrm>
    </dsp:sp>
    <dsp:sp modelId="{BDBE6941-BE63-FA4E-8EE0-DAFC7FA420CC}">
      <dsp:nvSpPr>
        <dsp:cNvPr id="0" name=""/>
        <dsp:cNvSpPr/>
      </dsp:nvSpPr>
      <dsp:spPr>
        <a:xfrm>
          <a:off x="0" y="1021453"/>
          <a:ext cx="6492875" cy="0"/>
        </a:xfrm>
        <a:prstGeom prst="line">
          <a:avLst/>
        </a:prstGeom>
        <a:solidFill>
          <a:schemeClr val="accent2">
            <a:hueOff val="-363841"/>
            <a:satOff val="-20982"/>
            <a:lumOff val="2157"/>
            <a:alphaOff val="0"/>
          </a:schemeClr>
        </a:solidFill>
        <a:ln w="12700" cap="flat" cmpd="sng" algn="ctr">
          <a:solidFill>
            <a:schemeClr val="accent2">
              <a:hueOff val="-363841"/>
              <a:satOff val="-20982"/>
              <a:lumOff val="215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115CD7-86E7-D443-BA5B-5AC340260544}">
      <dsp:nvSpPr>
        <dsp:cNvPr id="0" name=""/>
        <dsp:cNvSpPr/>
      </dsp:nvSpPr>
      <dsp:spPr>
        <a:xfrm>
          <a:off x="0" y="1021453"/>
          <a:ext cx="6492875" cy="10208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Republicans won 4 out of 7 Congressional races, even though Hillary Clinton had outperformed the Democratic candidates in those districts</a:t>
          </a:r>
        </a:p>
      </dsp:txBody>
      <dsp:txXfrm>
        <a:off x="0" y="1021453"/>
        <a:ext cx="6492875" cy="1020830"/>
      </dsp:txXfrm>
    </dsp:sp>
    <dsp:sp modelId="{E26FEBB6-D1E4-9F48-919B-3FE272A07E01}">
      <dsp:nvSpPr>
        <dsp:cNvPr id="0" name=""/>
        <dsp:cNvSpPr/>
      </dsp:nvSpPr>
      <dsp:spPr>
        <a:xfrm>
          <a:off x="0" y="2042284"/>
          <a:ext cx="6492875" cy="0"/>
        </a:xfrm>
        <a:prstGeom prst="line">
          <a:avLst/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accent2">
              <a:hueOff val="-727682"/>
              <a:satOff val="-41964"/>
              <a:lumOff val="431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A6531A-B2B9-2847-B986-6FF3A7F285E0}">
      <dsp:nvSpPr>
        <dsp:cNvPr id="0" name=""/>
        <dsp:cNvSpPr/>
      </dsp:nvSpPr>
      <dsp:spPr>
        <a:xfrm>
          <a:off x="0" y="2042284"/>
          <a:ext cx="6492875" cy="10208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Democrats saw an opening to flip seats in Orange County and made districts there key to the blue wave strategy in 2018</a:t>
          </a:r>
        </a:p>
      </dsp:txBody>
      <dsp:txXfrm>
        <a:off x="0" y="2042284"/>
        <a:ext cx="6492875" cy="1020830"/>
      </dsp:txXfrm>
    </dsp:sp>
    <dsp:sp modelId="{1EE4BAA9-0B51-604C-A7C1-035774E140B8}">
      <dsp:nvSpPr>
        <dsp:cNvPr id="0" name=""/>
        <dsp:cNvSpPr/>
      </dsp:nvSpPr>
      <dsp:spPr>
        <a:xfrm>
          <a:off x="0" y="3063115"/>
          <a:ext cx="6492875" cy="0"/>
        </a:xfrm>
        <a:prstGeom prst="line">
          <a:avLst/>
        </a:prstGeom>
        <a:solidFill>
          <a:schemeClr val="accent2">
            <a:hueOff val="-1091522"/>
            <a:satOff val="-62946"/>
            <a:lumOff val="6471"/>
            <a:alphaOff val="0"/>
          </a:schemeClr>
        </a:solidFill>
        <a:ln w="12700" cap="flat" cmpd="sng" algn="ctr">
          <a:solidFill>
            <a:schemeClr val="accent2">
              <a:hueOff val="-1091522"/>
              <a:satOff val="-62946"/>
              <a:lumOff val="647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C1FC57-8FE7-9A4E-BE19-471E2DF3C837}">
      <dsp:nvSpPr>
        <dsp:cNvPr id="0" name=""/>
        <dsp:cNvSpPr/>
      </dsp:nvSpPr>
      <dsp:spPr>
        <a:xfrm>
          <a:off x="0" y="3063115"/>
          <a:ext cx="6492875" cy="10208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So how did that work out?</a:t>
          </a:r>
        </a:p>
      </dsp:txBody>
      <dsp:txXfrm>
        <a:off x="0" y="3063115"/>
        <a:ext cx="6492875" cy="1020830"/>
      </dsp:txXfrm>
    </dsp:sp>
    <dsp:sp modelId="{D0B17BE4-4929-C541-9973-E5F9EC8E206B}">
      <dsp:nvSpPr>
        <dsp:cNvPr id="0" name=""/>
        <dsp:cNvSpPr/>
      </dsp:nvSpPr>
      <dsp:spPr>
        <a:xfrm>
          <a:off x="0" y="4083946"/>
          <a:ext cx="6492875" cy="0"/>
        </a:xfrm>
        <a:prstGeom prst="line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E7DFD94-51B1-7D43-9105-060BFCDC18BA}">
      <dsp:nvSpPr>
        <dsp:cNvPr id="0" name=""/>
        <dsp:cNvSpPr/>
      </dsp:nvSpPr>
      <dsp:spPr>
        <a:xfrm>
          <a:off x="0" y="4083946"/>
          <a:ext cx="6492875" cy="10208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 dirty="0"/>
        </a:p>
      </dsp:txBody>
      <dsp:txXfrm>
        <a:off x="0" y="4083946"/>
        <a:ext cx="6492875" cy="102083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D22CCAA-157B-6F44-AB94-17654D1DA9B9}">
      <dsp:nvSpPr>
        <dsp:cNvPr id="0" name=""/>
        <dsp:cNvSpPr/>
      </dsp:nvSpPr>
      <dsp:spPr>
        <a:xfrm>
          <a:off x="0" y="988631"/>
          <a:ext cx="6513603" cy="390816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/>
            <a:t>California Top-Two Primary</a:t>
          </a:r>
        </a:p>
      </dsp:txBody>
      <dsp:txXfrm>
        <a:off x="0" y="988631"/>
        <a:ext cx="6513603" cy="390816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927C29-53F9-854A-81AB-48D93F09A6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69AF3B-C624-8A4D-B97D-F0EC9B92A5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0D4D17-0C4C-DE43-99BB-0EFD9B312F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F7943-782F-6044-A03A-9E4AEEA67240}" type="datetimeFigureOut">
              <a:rPr lang="en-US" smtClean="0"/>
              <a:t>12/11/2018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C5FCEC-CAE4-E74F-943C-1200EE957C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EEE36C-1390-0D41-8768-E69D4A6458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5DF71-9AA5-EF4B-9CE7-4F8CA16C58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5863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10D0A-1FB2-A144-8660-D318419D3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1B7B31D-F08B-5A49-8453-1770DD98FE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A8BE76-4F20-C041-A689-D84AAD5823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F7943-782F-6044-A03A-9E4AEEA67240}" type="datetimeFigureOut">
              <a:rPr lang="en-US" smtClean="0"/>
              <a:t>12/11/2018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BA9C4F-3DAD-B945-B118-162636CD44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4AFC85-ECF6-3A4E-B5EF-A1BAFE71E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5DF71-9AA5-EF4B-9CE7-4F8CA16C58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7206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3EEB142-61DA-DF42-BE48-FAAEAC3D67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4F73CA7-E755-934A-8B40-75884E7910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5E6A4E-342B-5C40-819E-4AC7C073EC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F7943-782F-6044-A03A-9E4AEEA67240}" type="datetimeFigureOut">
              <a:rPr lang="en-US" smtClean="0"/>
              <a:t>12/11/2018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4AE812-D2FA-4148-BE85-7088D96DC5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C7D12A-C825-F24D-9082-55AA00DF8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5DF71-9AA5-EF4B-9CE7-4F8CA16C58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227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E2E01-1441-874E-9474-0EC5C06C55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1E616A-F03A-8B40-933E-D82AA28D5F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E6023F-E118-F44A-B046-C022C5E3AB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F7943-782F-6044-A03A-9E4AEEA67240}" type="datetimeFigureOut">
              <a:rPr lang="en-US" smtClean="0"/>
              <a:t>12/11/2018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718B56-FAE2-F146-91FA-9168ED1D2A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02FF4C-936B-7C4D-A959-1CF0B159C2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5DF71-9AA5-EF4B-9CE7-4F8CA16C58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1665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BCD979-C26C-7742-AC52-48B88C3D5D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12C952-3740-7C42-B1E2-34EE188391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341111-0714-8F48-B6D2-9BB90C537D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F7943-782F-6044-A03A-9E4AEEA67240}" type="datetimeFigureOut">
              <a:rPr lang="en-US" smtClean="0"/>
              <a:t>12/11/2018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5C3BB4-6B40-7244-A718-90E9F89CE7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95FE18-CE38-694C-90A4-C91F65467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5DF71-9AA5-EF4B-9CE7-4F8CA16C58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1443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152DB5-CF10-5442-B58F-7A3036765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FFE7D3-A538-E443-AD64-51FDEB3C01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47B561-205C-774A-9616-CBD37BB999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6F76F3-022C-A344-8275-A396C19FAD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F7943-782F-6044-A03A-9E4AEEA67240}" type="datetimeFigureOut">
              <a:rPr lang="en-US" smtClean="0"/>
              <a:t>12/11/2018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30A814-68EE-A04F-8866-EEFFF066E9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6B8CD5-2B6F-6F40-B351-7138054B8F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5DF71-9AA5-EF4B-9CE7-4F8CA16C58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7634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6CBBD-43C0-DB46-B722-BED2D17D5C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C2ACDD-9A01-E446-AFCA-BC1649EE0C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6C9FF3-E39E-0C45-94A8-2060F707EC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11C14F4-6542-D34A-B8D7-7C503DF338B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EE9875B-B9CB-F74E-9EDE-16F89B478C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A18B69B-44E6-E44D-BB9F-F5936F8163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F7943-782F-6044-A03A-9E4AEEA67240}" type="datetimeFigureOut">
              <a:rPr lang="en-US" smtClean="0"/>
              <a:t>12/11/2018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21B85BD-13C5-DF4E-BF30-E2C923336B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44E32CD-0760-9D44-871F-5D6B3E4C0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5DF71-9AA5-EF4B-9CE7-4F8CA16C58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0879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6740AB-EF09-EC40-A12A-3EEE7C058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0305DB-19B1-EF44-81DF-0955FCFD31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F7943-782F-6044-A03A-9E4AEEA67240}" type="datetimeFigureOut">
              <a:rPr lang="en-US" smtClean="0"/>
              <a:t>12/11/2018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26D89C-07C6-E442-A967-547BAD7CC4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C5C8DB-5AB8-AB45-9734-392FC8636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5DF71-9AA5-EF4B-9CE7-4F8CA16C58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9539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4E4E263-47A5-4C40-9779-41C2231857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F7943-782F-6044-A03A-9E4AEEA67240}" type="datetimeFigureOut">
              <a:rPr lang="en-US" smtClean="0"/>
              <a:t>12/11/2018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AE691F6-B8F4-4D43-BC7C-476DEB4661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D4346C-46DA-9242-8A9C-8517F56DEF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5DF71-9AA5-EF4B-9CE7-4F8CA16C58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7239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EFA51-5371-F24D-81CC-57CAC6559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19F1E5-6853-C149-A768-E4A403481E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32064A-9896-C142-A5A8-796080DCB7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16497B-D3B4-7348-BF48-237D4A2CD7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F7943-782F-6044-A03A-9E4AEEA67240}" type="datetimeFigureOut">
              <a:rPr lang="en-US" smtClean="0"/>
              <a:t>12/11/2018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29D11F-9F5A-3643-BA6B-20D46BC9C1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4DF83D-8F43-9C4E-A90C-A7C7F293C5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5DF71-9AA5-EF4B-9CE7-4F8CA16C58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3694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F6F0B9-17E6-DC4F-B46F-C1D408861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BD923FD-41ED-CA48-A8CA-3240820B73B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B4D5A8-C976-4942-BD38-068B3FE8BD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915FCA-258E-4648-A404-A2B16916AA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F7943-782F-6044-A03A-9E4AEEA67240}" type="datetimeFigureOut">
              <a:rPr lang="en-US" smtClean="0"/>
              <a:t>12/11/2018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BCDD69-68FE-8241-B408-765CE0F67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4DC214-3DC1-6E45-A829-44D7371F3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5DF71-9AA5-EF4B-9CE7-4F8CA16C58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9645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DBB45F0-53DC-0D4E-8F35-4536335BC2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7C167F-8395-584B-8D17-A2A9E782B7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548034-F95A-7A40-A655-B703BAAD587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8F7943-782F-6044-A03A-9E4AEEA67240}" type="datetimeFigureOut">
              <a:rPr lang="en-US" smtClean="0"/>
              <a:t>12/11/2018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D1C9AA-7F22-1A46-A1D8-5BC9643E766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7C2563-B5DE-2642-B29E-9DBD0AAAD0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85DF71-9AA5-EF4B-9CE7-4F8CA16C58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1851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github.com/jcervas/ConferencePresentations/tree/master/2018-HobbySchool" TargetMode="External"/><Relationship Id="rId4" Type="http://schemas.openxmlformats.org/officeDocument/2006/relationships/image" Target="../media/image3.em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FE32F2B-8345-C343-8DF6-C161D6DC80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54295" y="4522156"/>
            <a:ext cx="5609222" cy="1363215"/>
          </a:xfrm>
        </p:spPr>
        <p:txBody>
          <a:bodyPr anchor="t">
            <a:normAutofit/>
          </a:bodyPr>
          <a:lstStyle/>
          <a:p>
            <a:pPr algn="l"/>
            <a:r>
              <a:rPr lang="en-US" sz="4400"/>
              <a:t>What’s the Matter with the OC?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630A09B8-F6C7-5640-A7FB-69D40D5579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54296" y="3780825"/>
            <a:ext cx="5609219" cy="741331"/>
          </a:xfrm>
        </p:spPr>
        <p:txBody>
          <a:bodyPr anchor="b">
            <a:normAutofit/>
          </a:bodyPr>
          <a:lstStyle/>
          <a:p>
            <a:pPr algn="l"/>
            <a:r>
              <a:rPr lang="en-US" sz="1900"/>
              <a:t>Jonathan R. Cervas</a:t>
            </a:r>
          </a:p>
          <a:p>
            <a:pPr algn="l"/>
            <a:r>
              <a:rPr lang="en-US" sz="1900"/>
              <a:t>Ph.D Candidate, Political Science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F2E5A8E1-2A22-48D0-9556-E21648FA1E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46518"/>
            <a:ext cx="4100079" cy="6194580"/>
          </a:xfrm>
          <a:custGeom>
            <a:avLst/>
            <a:gdLst>
              <a:gd name="connsiteX0" fmla="*/ 1002789 w 4100079"/>
              <a:gd name="connsiteY0" fmla="*/ 0 h 6194580"/>
              <a:gd name="connsiteX1" fmla="*/ 4100079 w 4100079"/>
              <a:gd name="connsiteY1" fmla="*/ 3097290 h 6194580"/>
              <a:gd name="connsiteX2" fmla="*/ 1002789 w 4100079"/>
              <a:gd name="connsiteY2" fmla="*/ 6194580 h 6194580"/>
              <a:gd name="connsiteX3" fmla="*/ 81750 w 4100079"/>
              <a:gd name="connsiteY3" fmla="*/ 6055332 h 6194580"/>
              <a:gd name="connsiteX4" fmla="*/ 0 w 4100079"/>
              <a:gd name="connsiteY4" fmla="*/ 6025411 h 6194580"/>
              <a:gd name="connsiteX5" fmla="*/ 0 w 4100079"/>
              <a:gd name="connsiteY5" fmla="*/ 169169 h 6194580"/>
              <a:gd name="connsiteX6" fmla="*/ 81750 w 4100079"/>
              <a:gd name="connsiteY6" fmla="*/ 139248 h 6194580"/>
              <a:gd name="connsiteX7" fmla="*/ 1002789 w 4100079"/>
              <a:gd name="connsiteY7" fmla="*/ 0 h 6194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100079" h="6194580">
                <a:moveTo>
                  <a:pt x="1002789" y="0"/>
                </a:moveTo>
                <a:cubicBezTo>
                  <a:pt x="2713375" y="0"/>
                  <a:pt x="4100079" y="1386704"/>
                  <a:pt x="4100079" y="3097290"/>
                </a:cubicBezTo>
                <a:cubicBezTo>
                  <a:pt x="4100079" y="4807876"/>
                  <a:pt x="2713375" y="6194580"/>
                  <a:pt x="1002789" y="6194580"/>
                </a:cubicBezTo>
                <a:cubicBezTo>
                  <a:pt x="682054" y="6194580"/>
                  <a:pt x="372706" y="6145829"/>
                  <a:pt x="81750" y="6055332"/>
                </a:cubicBezTo>
                <a:lnTo>
                  <a:pt x="0" y="6025411"/>
                </a:lnTo>
                <a:lnTo>
                  <a:pt x="0" y="169169"/>
                </a:lnTo>
                <a:lnTo>
                  <a:pt x="81750" y="139248"/>
                </a:lnTo>
                <a:cubicBezTo>
                  <a:pt x="372706" y="48751"/>
                  <a:pt x="682054" y="0"/>
                  <a:pt x="1002789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92AA2300-0FA6-4328-9BD8-1D67925C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53543" y="0"/>
            <a:ext cx="3566160" cy="3159748"/>
          </a:xfrm>
          <a:custGeom>
            <a:avLst/>
            <a:gdLst>
              <a:gd name="connsiteX0" fmla="*/ 649888 w 3566160"/>
              <a:gd name="connsiteY0" fmla="*/ 0 h 3159748"/>
              <a:gd name="connsiteX1" fmla="*/ 2916273 w 3566160"/>
              <a:gd name="connsiteY1" fmla="*/ 0 h 3159748"/>
              <a:gd name="connsiteX2" fmla="*/ 2917285 w 3566160"/>
              <a:gd name="connsiteY2" fmla="*/ 757 h 3159748"/>
              <a:gd name="connsiteX3" fmla="*/ 3566160 w 3566160"/>
              <a:gd name="connsiteY3" fmla="*/ 1376668 h 3159748"/>
              <a:gd name="connsiteX4" fmla="*/ 1783080 w 3566160"/>
              <a:gd name="connsiteY4" fmla="*/ 3159748 h 3159748"/>
              <a:gd name="connsiteX5" fmla="*/ 0 w 3566160"/>
              <a:gd name="connsiteY5" fmla="*/ 1376668 h 3159748"/>
              <a:gd name="connsiteX6" fmla="*/ 648876 w 3566160"/>
              <a:gd name="connsiteY6" fmla="*/ 757 h 3159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66160" h="3159748">
                <a:moveTo>
                  <a:pt x="649888" y="0"/>
                </a:moveTo>
                <a:lnTo>
                  <a:pt x="2916273" y="0"/>
                </a:lnTo>
                <a:lnTo>
                  <a:pt x="2917285" y="757"/>
                </a:lnTo>
                <a:cubicBezTo>
                  <a:pt x="3313569" y="327800"/>
                  <a:pt x="3566160" y="822736"/>
                  <a:pt x="3566160" y="1376668"/>
                </a:cubicBezTo>
                <a:cubicBezTo>
                  <a:pt x="3566160" y="2361436"/>
                  <a:pt x="2767848" y="3159748"/>
                  <a:pt x="1783080" y="3159748"/>
                </a:cubicBezTo>
                <a:cubicBezTo>
                  <a:pt x="798312" y="3159748"/>
                  <a:pt x="0" y="2361436"/>
                  <a:pt x="0" y="1376668"/>
                </a:cubicBezTo>
                <a:cubicBezTo>
                  <a:pt x="0" y="822736"/>
                  <a:pt x="252591" y="327800"/>
                  <a:pt x="648876" y="757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D3E1FE85-D0BF-41D3-8B85-04776368E1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18135" y="0"/>
            <a:ext cx="3236976" cy="2995156"/>
          </a:xfrm>
          <a:custGeom>
            <a:avLst/>
            <a:gdLst>
              <a:gd name="connsiteX0" fmla="*/ 770517 w 3236976"/>
              <a:gd name="connsiteY0" fmla="*/ 0 h 2995156"/>
              <a:gd name="connsiteX1" fmla="*/ 2466460 w 3236976"/>
              <a:gd name="connsiteY1" fmla="*/ 0 h 2995156"/>
              <a:gd name="connsiteX2" fmla="*/ 2523400 w 3236976"/>
              <a:gd name="connsiteY2" fmla="*/ 34592 h 2995156"/>
              <a:gd name="connsiteX3" fmla="*/ 3236976 w 3236976"/>
              <a:gd name="connsiteY3" fmla="*/ 1376668 h 2995156"/>
              <a:gd name="connsiteX4" fmla="*/ 1618488 w 3236976"/>
              <a:gd name="connsiteY4" fmla="*/ 2995156 h 2995156"/>
              <a:gd name="connsiteX5" fmla="*/ 0 w 3236976"/>
              <a:gd name="connsiteY5" fmla="*/ 1376668 h 2995156"/>
              <a:gd name="connsiteX6" fmla="*/ 713576 w 3236976"/>
              <a:gd name="connsiteY6" fmla="*/ 34592 h 2995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36976" h="2995156">
                <a:moveTo>
                  <a:pt x="770517" y="0"/>
                </a:moveTo>
                <a:lnTo>
                  <a:pt x="2466460" y="0"/>
                </a:lnTo>
                <a:lnTo>
                  <a:pt x="2523400" y="34592"/>
                </a:lnTo>
                <a:cubicBezTo>
                  <a:pt x="2953921" y="325446"/>
                  <a:pt x="3236976" y="818002"/>
                  <a:pt x="3236976" y="1376668"/>
                </a:cubicBezTo>
                <a:cubicBezTo>
                  <a:pt x="3236976" y="2270534"/>
                  <a:pt x="2512354" y="2995156"/>
                  <a:pt x="1618488" y="2995156"/>
                </a:cubicBezTo>
                <a:cubicBezTo>
                  <a:pt x="724622" y="2995156"/>
                  <a:pt x="0" y="2270534"/>
                  <a:pt x="0" y="1376668"/>
                </a:cubicBezTo>
                <a:cubicBezTo>
                  <a:pt x="0" y="818002"/>
                  <a:pt x="283056" y="325446"/>
                  <a:pt x="713576" y="34592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1072B470-1E76-42B5-86EA-1FB0F881D7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04396" y="2042"/>
            <a:ext cx="3387604" cy="4183848"/>
          </a:xfrm>
          <a:custGeom>
            <a:avLst/>
            <a:gdLst>
              <a:gd name="connsiteX0" fmla="*/ 420128 w 3387604"/>
              <a:gd name="connsiteY0" fmla="*/ 0 h 4183848"/>
              <a:gd name="connsiteX1" fmla="*/ 3387604 w 3387604"/>
              <a:gd name="connsiteY1" fmla="*/ 0 h 4183848"/>
              <a:gd name="connsiteX2" fmla="*/ 3387604 w 3387604"/>
              <a:gd name="connsiteY2" fmla="*/ 4101530 h 4183848"/>
              <a:gd name="connsiteX3" fmla="*/ 3283372 w 3387604"/>
              <a:gd name="connsiteY3" fmla="*/ 4128330 h 4183848"/>
              <a:gd name="connsiteX4" fmla="*/ 2732648 w 3387604"/>
              <a:gd name="connsiteY4" fmla="*/ 4183848 h 4183848"/>
              <a:gd name="connsiteX5" fmla="*/ 0 w 3387604"/>
              <a:gd name="connsiteY5" fmla="*/ 1451200 h 4183848"/>
              <a:gd name="connsiteX6" fmla="*/ 329816 w 3387604"/>
              <a:gd name="connsiteY6" fmla="*/ 148658 h 4183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87604" h="4183848">
                <a:moveTo>
                  <a:pt x="420128" y="0"/>
                </a:moveTo>
                <a:lnTo>
                  <a:pt x="3387604" y="0"/>
                </a:lnTo>
                <a:lnTo>
                  <a:pt x="3387604" y="4101530"/>
                </a:lnTo>
                <a:lnTo>
                  <a:pt x="3283372" y="4128330"/>
                </a:lnTo>
                <a:cubicBezTo>
                  <a:pt x="3105483" y="4164732"/>
                  <a:pt x="2921298" y="4183848"/>
                  <a:pt x="2732648" y="4183848"/>
                </a:cubicBezTo>
                <a:cubicBezTo>
                  <a:pt x="1223448" y="4183848"/>
                  <a:pt x="0" y="2960400"/>
                  <a:pt x="0" y="1451200"/>
                </a:cubicBezTo>
                <a:cubicBezTo>
                  <a:pt x="0" y="979575"/>
                  <a:pt x="119477" y="535856"/>
                  <a:pt x="329816" y="148658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DDD8B025-3845-4DEF-98B6-7C0BF531D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13156"/>
            <a:ext cx="3933440" cy="5861304"/>
          </a:xfrm>
          <a:custGeom>
            <a:avLst/>
            <a:gdLst>
              <a:gd name="connsiteX0" fmla="*/ 1002788 w 3933440"/>
              <a:gd name="connsiteY0" fmla="*/ 0 h 5861304"/>
              <a:gd name="connsiteX1" fmla="*/ 3933440 w 3933440"/>
              <a:gd name="connsiteY1" fmla="*/ 2930652 h 5861304"/>
              <a:gd name="connsiteX2" fmla="*/ 1002788 w 3933440"/>
              <a:gd name="connsiteY2" fmla="*/ 5861304 h 5861304"/>
              <a:gd name="connsiteX3" fmla="*/ 131302 w 3933440"/>
              <a:gd name="connsiteY3" fmla="*/ 5729548 h 5861304"/>
              <a:gd name="connsiteX4" fmla="*/ 0 w 3933440"/>
              <a:gd name="connsiteY4" fmla="*/ 5681491 h 5861304"/>
              <a:gd name="connsiteX5" fmla="*/ 0 w 3933440"/>
              <a:gd name="connsiteY5" fmla="*/ 179814 h 5861304"/>
              <a:gd name="connsiteX6" fmla="*/ 131302 w 3933440"/>
              <a:gd name="connsiteY6" fmla="*/ 131756 h 5861304"/>
              <a:gd name="connsiteX7" fmla="*/ 1002788 w 3933440"/>
              <a:gd name="connsiteY7" fmla="*/ 0 h 5861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933440" h="5861304">
                <a:moveTo>
                  <a:pt x="1002788" y="0"/>
                </a:moveTo>
                <a:cubicBezTo>
                  <a:pt x="2621342" y="0"/>
                  <a:pt x="3933440" y="1312098"/>
                  <a:pt x="3933440" y="2930652"/>
                </a:cubicBezTo>
                <a:cubicBezTo>
                  <a:pt x="3933440" y="4549206"/>
                  <a:pt x="2621342" y="5861304"/>
                  <a:pt x="1002788" y="5861304"/>
                </a:cubicBezTo>
                <a:cubicBezTo>
                  <a:pt x="699309" y="5861304"/>
                  <a:pt x="406604" y="5815176"/>
                  <a:pt x="131302" y="5729548"/>
                </a:cubicBezTo>
                <a:lnTo>
                  <a:pt x="0" y="5681491"/>
                </a:lnTo>
                <a:lnTo>
                  <a:pt x="0" y="179814"/>
                </a:lnTo>
                <a:lnTo>
                  <a:pt x="131302" y="131756"/>
                </a:lnTo>
                <a:cubicBezTo>
                  <a:pt x="406604" y="46129"/>
                  <a:pt x="699309" y="0"/>
                  <a:pt x="1002788" y="0"/>
                </a:cubicBezTo>
                <a:close/>
              </a:path>
            </a:pathLst>
          </a:custGeom>
          <a:solidFill>
            <a:schemeClr val="tx1"/>
          </a:solidFill>
          <a:ln w="95250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7649891-019B-0B42-9395-B1C1DDB488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39929" y="282540"/>
            <a:ext cx="4487657" cy="5983543"/>
          </a:xfrm>
          <a:prstGeom prst="rect">
            <a:avLst/>
          </a:prstGeom>
        </p:spPr>
      </p:pic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909A38AB-7212-4B45-9034-3E87698783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9682" y="1210839"/>
            <a:ext cx="2308893" cy="375194"/>
          </a:xfrm>
          <a:prstGeom prst="rect">
            <a:avLst/>
          </a:prstGeom>
        </p:spPr>
      </p:pic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C4051FED-CF0D-4DDD-A9BB-E58FEEFE7C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67580" y="2042"/>
            <a:ext cx="3224421" cy="4020664"/>
          </a:xfrm>
          <a:custGeom>
            <a:avLst/>
            <a:gdLst>
              <a:gd name="connsiteX0" fmla="*/ 449733 w 3224421"/>
              <a:gd name="connsiteY0" fmla="*/ 0 h 4020664"/>
              <a:gd name="connsiteX1" fmla="*/ 3224421 w 3224421"/>
              <a:gd name="connsiteY1" fmla="*/ 0 h 4020664"/>
              <a:gd name="connsiteX2" fmla="*/ 3224421 w 3224421"/>
              <a:gd name="connsiteY2" fmla="*/ 3933205 h 4020664"/>
              <a:gd name="connsiteX3" fmla="*/ 3087301 w 3224421"/>
              <a:gd name="connsiteY3" fmla="*/ 3968462 h 4020664"/>
              <a:gd name="connsiteX4" fmla="*/ 2569464 w 3224421"/>
              <a:gd name="connsiteY4" fmla="*/ 4020664 h 4020664"/>
              <a:gd name="connsiteX5" fmla="*/ 0 w 3224421"/>
              <a:gd name="connsiteY5" fmla="*/ 1451200 h 4020664"/>
              <a:gd name="connsiteX6" fmla="*/ 438824 w 3224421"/>
              <a:gd name="connsiteY6" fmla="*/ 14588 h 4020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4421" h="4020664">
                <a:moveTo>
                  <a:pt x="449733" y="0"/>
                </a:moveTo>
                <a:lnTo>
                  <a:pt x="3224421" y="0"/>
                </a:lnTo>
                <a:lnTo>
                  <a:pt x="3224421" y="3933205"/>
                </a:lnTo>
                <a:lnTo>
                  <a:pt x="3087301" y="3968462"/>
                </a:lnTo>
                <a:cubicBezTo>
                  <a:pt x="2920035" y="4002689"/>
                  <a:pt x="2746849" y="4020664"/>
                  <a:pt x="2569464" y="4020664"/>
                </a:cubicBezTo>
                <a:cubicBezTo>
                  <a:pt x="1150388" y="4020664"/>
                  <a:pt x="0" y="2870276"/>
                  <a:pt x="0" y="1451200"/>
                </a:cubicBezTo>
                <a:cubicBezTo>
                  <a:pt x="0" y="919047"/>
                  <a:pt x="161773" y="424677"/>
                  <a:pt x="438824" y="14588"/>
                </a:cubicBezTo>
                <a:close/>
              </a:path>
            </a:pathLst>
          </a:custGeom>
          <a:solidFill>
            <a:schemeClr val="tx1"/>
          </a:solidFill>
          <a:ln w="95250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1A21452-507C-4142-9F95-9AEC3733C6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9051" y="-95873"/>
            <a:ext cx="4020664" cy="4020664"/>
          </a:xfrm>
          <a:prstGeom prst="rect">
            <a:avLst/>
          </a:prstGeom>
        </p:spPr>
      </p:pic>
      <p:sp>
        <p:nvSpPr>
          <p:cNvPr id="2" name="TextBox 1">
            <a:hlinkClick r:id="rId5"/>
            <a:extLst>
              <a:ext uri="{FF2B5EF4-FFF2-40B4-BE49-F238E27FC236}">
                <a16:creationId xmlns:a16="http://schemas.microsoft.com/office/drawing/2014/main" id="{5D2F7997-F2C4-914C-9A93-8096CC3E5AD6}"/>
              </a:ext>
            </a:extLst>
          </p:cNvPr>
          <p:cNvSpPr txBox="1"/>
          <p:nvPr/>
        </p:nvSpPr>
        <p:spPr>
          <a:xfrm>
            <a:off x="6041340" y="5852305"/>
            <a:ext cx="3427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Click Here for Most Recent Version</a:t>
            </a:r>
          </a:p>
        </p:txBody>
      </p:sp>
    </p:spTree>
    <p:extLst>
      <p:ext uri="{BB962C8B-B14F-4D97-AF65-F5344CB8AC3E}">
        <p14:creationId xmlns:p14="http://schemas.microsoft.com/office/powerpoint/2010/main" val="14188151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281BC32-FF58-4898-A6B5-7B3D059BCE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D614406-135F-4875-9C87-53822CB1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213969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73343C-0E21-844A-9B5A-71A75C3863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434101"/>
            <a:ext cx="10279971" cy="136204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CD 39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47020BD-3785-4628-8C5E-A4011B43EF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139694"/>
            <a:ext cx="12192000" cy="146304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9" name="Content Placeholder 5">
            <a:extLst>
              <a:ext uri="{FF2B5EF4-FFF2-40B4-BE49-F238E27FC236}">
                <a16:creationId xmlns:a16="http://schemas.microsoft.com/office/drawing/2014/main" id="{404D06B7-A90D-3947-BE61-425105C3129C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551386784"/>
              </p:ext>
            </p:extLst>
          </p:nvPr>
        </p:nvGraphicFramePr>
        <p:xfrm>
          <a:off x="154707" y="3282950"/>
          <a:ext cx="5289974" cy="2285492"/>
        </p:xfrm>
        <a:graphic>
          <a:graphicData uri="http://schemas.openxmlformats.org/drawingml/2006/table">
            <a:tbl>
              <a:tblPr/>
              <a:tblGrid>
                <a:gridCol w="2430780">
                  <a:extLst>
                    <a:ext uri="{9D8B030D-6E8A-4147-A177-3AD203B41FA5}">
                      <a16:colId xmlns:a16="http://schemas.microsoft.com/office/drawing/2014/main" val="2435209964"/>
                    </a:ext>
                  </a:extLst>
                </a:gridCol>
                <a:gridCol w="1359747">
                  <a:extLst>
                    <a:ext uri="{9D8B030D-6E8A-4147-A177-3AD203B41FA5}">
                      <a16:colId xmlns:a16="http://schemas.microsoft.com/office/drawing/2014/main" val="3018793114"/>
                    </a:ext>
                  </a:extLst>
                </a:gridCol>
                <a:gridCol w="1499447">
                  <a:extLst>
                    <a:ext uri="{9D8B030D-6E8A-4147-A177-3AD203B41FA5}">
                      <a16:colId xmlns:a16="http://schemas.microsoft.com/office/drawing/2014/main" val="135330046"/>
                    </a:ext>
                  </a:extLst>
                </a:gridCol>
              </a:tblGrid>
              <a:tr h="1142746"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300" b="0" i="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*Royce, Ed</a:t>
                      </a:r>
                    </a:p>
                  </a:txBody>
                  <a:tcPr marL="34925" marR="34925" marT="34925" marB="34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3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63,346</a:t>
                      </a:r>
                      <a:endParaRPr lang="en-US" sz="3300" b="0" i="0" u="none" strike="noStrike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925" marR="34925" marT="34925" marB="34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3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70.8%</a:t>
                      </a:r>
                      <a:endParaRPr lang="en-US" sz="3300" b="0" i="0" u="none" strike="noStrike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925" marR="34925" marT="34925" marB="34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6689536"/>
                  </a:ext>
                </a:extLst>
              </a:tr>
              <a:tr h="1142746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300" b="0" i="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Anderson, Peter</a:t>
                      </a:r>
                      <a:endParaRPr lang="en-US" sz="3300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4925" marR="34925" marT="34925" marB="34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33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26,184</a:t>
                      </a:r>
                    </a:p>
                  </a:txBody>
                  <a:tcPr marL="19050" marR="19050" marT="19050" marB="190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3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29.2%</a:t>
                      </a:r>
                      <a:endParaRPr lang="en-US" sz="3300" b="0" i="0" u="none" strike="noStrike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925" marR="34925" marT="34925" marB="34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15945542"/>
                  </a:ext>
                </a:extLst>
              </a:tr>
            </a:tbl>
          </a:graphicData>
        </a:graphic>
      </p:graphicFrame>
      <p:graphicFrame>
        <p:nvGraphicFramePr>
          <p:cNvPr id="13" name="Content Placeholder 5">
            <a:extLst>
              <a:ext uri="{FF2B5EF4-FFF2-40B4-BE49-F238E27FC236}">
                <a16:creationId xmlns:a16="http://schemas.microsoft.com/office/drawing/2014/main" id="{3E124A1A-43D2-954D-AAA8-9EF90A2DAE9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81949749"/>
              </p:ext>
            </p:extLst>
          </p:nvPr>
        </p:nvGraphicFramePr>
        <p:xfrm>
          <a:off x="6550744" y="2910803"/>
          <a:ext cx="5289974" cy="2285492"/>
        </p:xfrm>
        <a:graphic>
          <a:graphicData uri="http://schemas.openxmlformats.org/drawingml/2006/table">
            <a:tbl>
              <a:tblPr/>
              <a:tblGrid>
                <a:gridCol w="2430780">
                  <a:extLst>
                    <a:ext uri="{9D8B030D-6E8A-4147-A177-3AD203B41FA5}">
                      <a16:colId xmlns:a16="http://schemas.microsoft.com/office/drawing/2014/main" val="2435209964"/>
                    </a:ext>
                  </a:extLst>
                </a:gridCol>
                <a:gridCol w="1359747">
                  <a:extLst>
                    <a:ext uri="{9D8B030D-6E8A-4147-A177-3AD203B41FA5}">
                      <a16:colId xmlns:a16="http://schemas.microsoft.com/office/drawing/2014/main" val="3018793114"/>
                    </a:ext>
                  </a:extLst>
                </a:gridCol>
                <a:gridCol w="1499447">
                  <a:extLst>
                    <a:ext uri="{9D8B030D-6E8A-4147-A177-3AD203B41FA5}">
                      <a16:colId xmlns:a16="http://schemas.microsoft.com/office/drawing/2014/main" val="135330046"/>
                    </a:ext>
                  </a:extLst>
                </a:gridCol>
              </a:tblGrid>
              <a:tr h="1142746"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Kim, Young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80,123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33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4925" marR="34925" marT="34925" marB="34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6689536"/>
                  </a:ext>
                </a:extLst>
              </a:tr>
              <a:tr h="1142746"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Cisneros, Gil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78,059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33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4925" marR="34925" marT="34925" marB="34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15945542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BD57D55-F961-A64A-82A3-3A60A99EA922}"/>
              </a:ext>
            </a:extLst>
          </p:cNvPr>
          <p:cNvSpPr txBox="1"/>
          <p:nvPr/>
        </p:nvSpPr>
        <p:spPr>
          <a:xfrm>
            <a:off x="2239284" y="2636615"/>
            <a:ext cx="11208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2014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19E3402-0145-F444-8FCE-1FFD2EA6C691}"/>
              </a:ext>
            </a:extLst>
          </p:cNvPr>
          <p:cNvSpPr txBox="1"/>
          <p:nvPr/>
        </p:nvSpPr>
        <p:spPr>
          <a:xfrm>
            <a:off x="9781311" y="2636615"/>
            <a:ext cx="11208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2018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0C671A-19B3-F848-9AD3-994F6410093A}"/>
              </a:ext>
            </a:extLst>
          </p:cNvPr>
          <p:cNvSpPr txBox="1"/>
          <p:nvPr/>
        </p:nvSpPr>
        <p:spPr>
          <a:xfrm>
            <a:off x="5535083" y="4777574"/>
            <a:ext cx="7986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n w="22225">
                  <a:solidFill>
                    <a:schemeClr val="accent1"/>
                  </a:solidFill>
                  <a:prstDash val="solid"/>
                </a:ln>
                <a:solidFill>
                  <a:sysClr val="windowText" lastClr="000000"/>
                </a:solidFill>
              </a:rPr>
              <a:t>DEM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DB08F42-C254-CE4D-BC52-6420D2524C00}"/>
              </a:ext>
            </a:extLst>
          </p:cNvPr>
          <p:cNvSpPr txBox="1"/>
          <p:nvPr/>
        </p:nvSpPr>
        <p:spPr>
          <a:xfrm>
            <a:off x="5598403" y="3620478"/>
            <a:ext cx="6719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REP</a:t>
            </a:r>
          </a:p>
        </p:txBody>
      </p:sp>
      <p:sp>
        <p:nvSpPr>
          <p:cNvPr id="3" name="Frame 2">
            <a:extLst>
              <a:ext uri="{FF2B5EF4-FFF2-40B4-BE49-F238E27FC236}">
                <a16:creationId xmlns:a16="http://schemas.microsoft.com/office/drawing/2014/main" id="{FE6BB0C4-06D7-4A49-85C7-EC4A404593D0}"/>
              </a:ext>
            </a:extLst>
          </p:cNvPr>
          <p:cNvSpPr/>
          <p:nvPr/>
        </p:nvSpPr>
        <p:spPr>
          <a:xfrm>
            <a:off x="64305" y="3429000"/>
            <a:ext cx="2264225" cy="940981"/>
          </a:xfrm>
          <a:prstGeom prst="fram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Frame 17">
            <a:extLst>
              <a:ext uri="{FF2B5EF4-FFF2-40B4-BE49-F238E27FC236}">
                <a16:creationId xmlns:a16="http://schemas.microsoft.com/office/drawing/2014/main" id="{C75FF667-5C22-6E43-9B1E-3DD6DFE74C93}"/>
              </a:ext>
            </a:extLst>
          </p:cNvPr>
          <p:cNvSpPr/>
          <p:nvPr/>
        </p:nvSpPr>
        <p:spPr>
          <a:xfrm>
            <a:off x="6333700" y="4185911"/>
            <a:ext cx="2752374" cy="141413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33058E5-C166-BC4C-9FFE-FFD7DC5955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5083" y="-47855"/>
            <a:ext cx="3991689" cy="3991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2424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281BC32-FF58-4898-A6B5-7B3D059BCE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D614406-135F-4875-9C87-53822CB1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213969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73343C-0E21-844A-9B5A-71A75C3863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434101"/>
            <a:ext cx="10279971" cy="136204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CD 45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47020BD-3785-4628-8C5E-A4011B43EF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139694"/>
            <a:ext cx="12192000" cy="146304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9" name="Content Placeholder 5">
            <a:extLst>
              <a:ext uri="{FF2B5EF4-FFF2-40B4-BE49-F238E27FC236}">
                <a16:creationId xmlns:a16="http://schemas.microsoft.com/office/drawing/2014/main" id="{404D06B7-A90D-3947-BE61-425105C3129C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778391002"/>
              </p:ext>
            </p:extLst>
          </p:nvPr>
        </p:nvGraphicFramePr>
        <p:xfrm>
          <a:off x="154707" y="3282950"/>
          <a:ext cx="5289974" cy="2285492"/>
        </p:xfrm>
        <a:graphic>
          <a:graphicData uri="http://schemas.openxmlformats.org/drawingml/2006/table">
            <a:tbl>
              <a:tblPr/>
              <a:tblGrid>
                <a:gridCol w="1971805">
                  <a:extLst>
                    <a:ext uri="{9D8B030D-6E8A-4147-A177-3AD203B41FA5}">
                      <a16:colId xmlns:a16="http://schemas.microsoft.com/office/drawing/2014/main" val="2435209964"/>
                    </a:ext>
                  </a:extLst>
                </a:gridCol>
                <a:gridCol w="1871330">
                  <a:extLst>
                    <a:ext uri="{9D8B030D-6E8A-4147-A177-3AD203B41FA5}">
                      <a16:colId xmlns:a16="http://schemas.microsoft.com/office/drawing/2014/main" val="3018793114"/>
                    </a:ext>
                  </a:extLst>
                </a:gridCol>
                <a:gridCol w="1446839">
                  <a:extLst>
                    <a:ext uri="{9D8B030D-6E8A-4147-A177-3AD203B41FA5}">
                      <a16:colId xmlns:a16="http://schemas.microsoft.com/office/drawing/2014/main" val="135330046"/>
                    </a:ext>
                  </a:extLst>
                </a:gridCol>
              </a:tblGrid>
              <a:tr h="1142746"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Walters, Mimi</a:t>
                      </a:r>
                      <a:endParaRPr lang="en-US" sz="3300" b="0" i="0" u="none" strike="noStrike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4925" marR="34925" marT="34925" marB="34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3300" dirty="0">
                          <a:latin typeface="arial" panose="020B0604020202020204" pitchFamily="34" charset="0"/>
                        </a:rPr>
                        <a:t>106,083</a:t>
                      </a:r>
                      <a:endParaRPr lang="en-US" sz="3300" dirty="0"/>
                    </a:p>
                  </a:txBody>
                  <a:tcPr marL="19050" marR="19050" marT="19050" marB="190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3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65.1%</a:t>
                      </a:r>
                      <a:endParaRPr lang="en-US" sz="3300" b="0" i="0" u="none" strike="noStrike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925" marR="34925" marT="34925" marB="34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6689536"/>
                  </a:ext>
                </a:extLst>
              </a:tr>
              <a:tr h="1142746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300" b="0" i="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Leavens, Drew</a:t>
                      </a:r>
                      <a:endParaRPr lang="en-US" sz="3300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4925" marR="34925" marT="34925" marB="34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3300" dirty="0">
                          <a:latin typeface="arial" panose="020B0604020202020204" pitchFamily="34" charset="0"/>
                        </a:rPr>
                        <a:t>56,819</a:t>
                      </a:r>
                      <a:endParaRPr lang="en-US" sz="3300" dirty="0"/>
                    </a:p>
                  </a:txBody>
                  <a:tcPr marL="19050" marR="19050" marT="19050" marB="190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3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34.9%</a:t>
                      </a:r>
                      <a:endParaRPr lang="en-US" sz="3300" b="0" i="0" u="none" strike="noStrike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925" marR="34925" marT="34925" marB="34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15945542"/>
                  </a:ext>
                </a:extLst>
              </a:tr>
            </a:tbl>
          </a:graphicData>
        </a:graphic>
      </p:graphicFrame>
      <p:graphicFrame>
        <p:nvGraphicFramePr>
          <p:cNvPr id="13" name="Content Placeholder 5">
            <a:extLst>
              <a:ext uri="{FF2B5EF4-FFF2-40B4-BE49-F238E27FC236}">
                <a16:creationId xmlns:a16="http://schemas.microsoft.com/office/drawing/2014/main" id="{3E124A1A-43D2-954D-AAA8-9EF90A2DAE9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17346600"/>
              </p:ext>
            </p:extLst>
          </p:nvPr>
        </p:nvGraphicFramePr>
        <p:xfrm>
          <a:off x="6550744" y="3282946"/>
          <a:ext cx="5289974" cy="1993512"/>
        </p:xfrm>
        <a:graphic>
          <a:graphicData uri="http://schemas.openxmlformats.org/drawingml/2006/table">
            <a:tbl>
              <a:tblPr/>
              <a:tblGrid>
                <a:gridCol w="2430780">
                  <a:extLst>
                    <a:ext uri="{9D8B030D-6E8A-4147-A177-3AD203B41FA5}">
                      <a16:colId xmlns:a16="http://schemas.microsoft.com/office/drawing/2014/main" val="2435209964"/>
                    </a:ext>
                  </a:extLst>
                </a:gridCol>
                <a:gridCol w="1778625">
                  <a:extLst>
                    <a:ext uri="{9D8B030D-6E8A-4147-A177-3AD203B41FA5}">
                      <a16:colId xmlns:a16="http://schemas.microsoft.com/office/drawing/2014/main" val="3018793114"/>
                    </a:ext>
                  </a:extLst>
                </a:gridCol>
                <a:gridCol w="1080569">
                  <a:extLst>
                    <a:ext uri="{9D8B030D-6E8A-4147-A177-3AD203B41FA5}">
                      <a16:colId xmlns:a16="http://schemas.microsoft.com/office/drawing/2014/main" val="135330046"/>
                    </a:ext>
                  </a:extLst>
                </a:gridCol>
              </a:tblGrid>
              <a:tr h="978147"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* Walters, Mimi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146,383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33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4925" marR="34925" marT="34925" marB="34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6689536"/>
                  </a:ext>
                </a:extLst>
              </a:tr>
              <a:tr h="978147"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Porter, Katie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158,906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33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4925" marR="34925" marT="34925" marB="34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15945542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BD57D55-F961-A64A-82A3-3A60A99EA922}"/>
              </a:ext>
            </a:extLst>
          </p:cNvPr>
          <p:cNvSpPr txBox="1"/>
          <p:nvPr/>
        </p:nvSpPr>
        <p:spPr>
          <a:xfrm>
            <a:off x="2239284" y="2636615"/>
            <a:ext cx="11208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2014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19E3402-0145-F444-8FCE-1FFD2EA6C691}"/>
              </a:ext>
            </a:extLst>
          </p:cNvPr>
          <p:cNvSpPr txBox="1"/>
          <p:nvPr/>
        </p:nvSpPr>
        <p:spPr>
          <a:xfrm>
            <a:off x="9781311" y="2636615"/>
            <a:ext cx="11208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2018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0C671A-19B3-F848-9AD3-994F6410093A}"/>
              </a:ext>
            </a:extLst>
          </p:cNvPr>
          <p:cNvSpPr txBox="1"/>
          <p:nvPr/>
        </p:nvSpPr>
        <p:spPr>
          <a:xfrm>
            <a:off x="5535083" y="4777574"/>
            <a:ext cx="7986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n w="22225">
                  <a:solidFill>
                    <a:schemeClr val="accent1"/>
                  </a:solidFill>
                  <a:prstDash val="solid"/>
                </a:ln>
                <a:solidFill>
                  <a:sysClr val="windowText" lastClr="000000"/>
                </a:solidFill>
              </a:rPr>
              <a:t>DEM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DB08F42-C254-CE4D-BC52-6420D2524C00}"/>
              </a:ext>
            </a:extLst>
          </p:cNvPr>
          <p:cNvSpPr txBox="1"/>
          <p:nvPr/>
        </p:nvSpPr>
        <p:spPr>
          <a:xfrm>
            <a:off x="5598403" y="3620478"/>
            <a:ext cx="6719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REP</a:t>
            </a:r>
          </a:p>
        </p:txBody>
      </p:sp>
      <p:sp>
        <p:nvSpPr>
          <p:cNvPr id="18" name="Frame 17">
            <a:extLst>
              <a:ext uri="{FF2B5EF4-FFF2-40B4-BE49-F238E27FC236}">
                <a16:creationId xmlns:a16="http://schemas.microsoft.com/office/drawing/2014/main" id="{771B4C36-C431-B946-BFB5-D16A83AF74B3}"/>
              </a:ext>
            </a:extLst>
          </p:cNvPr>
          <p:cNvSpPr/>
          <p:nvPr/>
        </p:nvSpPr>
        <p:spPr>
          <a:xfrm>
            <a:off x="1" y="3282946"/>
            <a:ext cx="2328530" cy="1289057"/>
          </a:xfrm>
          <a:prstGeom prst="fram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Frame 18">
            <a:extLst>
              <a:ext uri="{FF2B5EF4-FFF2-40B4-BE49-F238E27FC236}">
                <a16:creationId xmlns:a16="http://schemas.microsoft.com/office/drawing/2014/main" id="{30FA7098-24A7-2549-8BC8-37D6466C7B10}"/>
              </a:ext>
            </a:extLst>
          </p:cNvPr>
          <p:cNvSpPr/>
          <p:nvPr/>
        </p:nvSpPr>
        <p:spPr>
          <a:xfrm>
            <a:off x="6333700" y="4185911"/>
            <a:ext cx="2752374" cy="141413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7A29970-4177-D94F-BE61-5F86E67371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5083" y="-47855"/>
            <a:ext cx="3991689" cy="3991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140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E0A3FFD-B2DA-B14B-9508-B89A956D47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3468" y="2638044"/>
            <a:ext cx="3363974" cy="341562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>
                <a:solidFill>
                  <a:schemeClr val="bg1"/>
                </a:solidFill>
              </a:rPr>
              <a:t>CD45 - UCI Campus precincts</a:t>
            </a:r>
          </a:p>
          <a:p>
            <a:pPr lvl="1"/>
            <a:r>
              <a:rPr lang="en-US" sz="2000">
                <a:solidFill>
                  <a:schemeClr val="bg1"/>
                </a:solidFill>
              </a:rPr>
              <a:t>Turnout – 65.9% (CD45 avg. 73.89%)</a:t>
            </a:r>
          </a:p>
          <a:p>
            <a:pPr lvl="1"/>
            <a:r>
              <a:rPr lang="en-US" sz="2000">
                <a:solidFill>
                  <a:schemeClr val="bg1"/>
                </a:solidFill>
              </a:rPr>
              <a:t>Porter – 5,229 (91.8%!)</a:t>
            </a:r>
          </a:p>
          <a:p>
            <a:pPr lvl="1"/>
            <a:r>
              <a:rPr lang="en-US" sz="2000">
                <a:solidFill>
                  <a:schemeClr val="bg1"/>
                </a:solidFill>
              </a:rPr>
              <a:t>Walters – 464</a:t>
            </a:r>
          </a:p>
          <a:p>
            <a:pPr lvl="1"/>
            <a:endParaRPr lang="en-US" sz="2000">
              <a:solidFill>
                <a:schemeClr val="bg1"/>
              </a:solidFill>
            </a:endParaRPr>
          </a:p>
        </p:txBody>
      </p:sp>
      <p:pic>
        <p:nvPicPr>
          <p:cNvPr id="10" name="Content Placeholder 9" descr="A close up of a logo&#10;&#10;Description automatically generated">
            <a:extLst>
              <a:ext uri="{FF2B5EF4-FFF2-40B4-BE49-F238E27FC236}">
                <a16:creationId xmlns:a16="http://schemas.microsoft.com/office/drawing/2014/main" id="{3DF8FA08-5CB5-0847-8A29-F373D92E3BF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297763" y="2840692"/>
            <a:ext cx="6250769" cy="1015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1443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281BC32-FF58-4898-A6B5-7B3D059BCE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D614406-135F-4875-9C87-53822CB1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213969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73343C-0E21-844A-9B5A-71A75C3863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434101"/>
            <a:ext cx="10279971" cy="136204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CD 46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47020BD-3785-4628-8C5E-A4011B43EF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139694"/>
            <a:ext cx="12192000" cy="146304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9" name="Content Placeholder 5">
            <a:extLst>
              <a:ext uri="{FF2B5EF4-FFF2-40B4-BE49-F238E27FC236}">
                <a16:creationId xmlns:a16="http://schemas.microsoft.com/office/drawing/2014/main" id="{404D06B7-A90D-3947-BE61-425105C3129C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4287873386"/>
              </p:ext>
            </p:extLst>
          </p:nvPr>
        </p:nvGraphicFramePr>
        <p:xfrm>
          <a:off x="154707" y="3282950"/>
          <a:ext cx="5289974" cy="2721356"/>
        </p:xfrm>
        <a:graphic>
          <a:graphicData uri="http://schemas.openxmlformats.org/drawingml/2006/table">
            <a:tbl>
              <a:tblPr/>
              <a:tblGrid>
                <a:gridCol w="1971805">
                  <a:extLst>
                    <a:ext uri="{9D8B030D-6E8A-4147-A177-3AD203B41FA5}">
                      <a16:colId xmlns:a16="http://schemas.microsoft.com/office/drawing/2014/main" val="2435209964"/>
                    </a:ext>
                  </a:extLst>
                </a:gridCol>
                <a:gridCol w="1871330">
                  <a:extLst>
                    <a:ext uri="{9D8B030D-6E8A-4147-A177-3AD203B41FA5}">
                      <a16:colId xmlns:a16="http://schemas.microsoft.com/office/drawing/2014/main" val="3018793114"/>
                    </a:ext>
                  </a:extLst>
                </a:gridCol>
                <a:gridCol w="1446839">
                  <a:extLst>
                    <a:ext uri="{9D8B030D-6E8A-4147-A177-3AD203B41FA5}">
                      <a16:colId xmlns:a16="http://schemas.microsoft.com/office/drawing/2014/main" val="135330046"/>
                    </a:ext>
                  </a:extLst>
                </a:gridCol>
              </a:tblGrid>
              <a:tr h="1142746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3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Nick, Adam</a:t>
                      </a:r>
                      <a:endParaRPr lang="en-US" sz="33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925" marR="34925" marT="34925" marB="34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3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33,577</a:t>
                      </a:r>
                      <a:endParaRPr lang="en-US" sz="33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9050" marR="19050" marT="19050" marB="190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3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40.3%</a:t>
                      </a:r>
                      <a:endParaRPr lang="en-US" sz="3300" b="0" i="0" u="none" strike="noStrike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925" marR="34925" marT="34925" marB="34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6689536"/>
                  </a:ext>
                </a:extLst>
              </a:tr>
              <a:tr h="1142746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Sanchez, Loretta</a:t>
                      </a:r>
                      <a:endParaRPr lang="en-US" sz="3300" b="0" i="0" u="none" strike="noStrike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3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925" marR="34925" marT="34925" marB="34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3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49,738</a:t>
                      </a:r>
                      <a:endParaRPr lang="en-US" sz="33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algn="r"/>
                      <a:endParaRPr lang="en-US" sz="33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9050" marR="19050" marT="19050" marB="190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3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59.7%</a:t>
                      </a:r>
                      <a:endParaRPr lang="en-US" sz="3300" b="0" i="0" u="none" strike="noStrike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algn="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3300" b="0" i="0" u="none" strike="noStrike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925" marR="34925" marT="34925" marB="34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15945542"/>
                  </a:ext>
                </a:extLst>
              </a:tr>
            </a:tbl>
          </a:graphicData>
        </a:graphic>
      </p:graphicFrame>
      <p:graphicFrame>
        <p:nvGraphicFramePr>
          <p:cNvPr id="13" name="Content Placeholder 5">
            <a:extLst>
              <a:ext uri="{FF2B5EF4-FFF2-40B4-BE49-F238E27FC236}">
                <a16:creationId xmlns:a16="http://schemas.microsoft.com/office/drawing/2014/main" id="{3E124A1A-43D2-954D-AAA8-9EF90A2DAE9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03716775"/>
              </p:ext>
            </p:extLst>
          </p:nvPr>
        </p:nvGraphicFramePr>
        <p:xfrm>
          <a:off x="6550744" y="3282946"/>
          <a:ext cx="5289974" cy="1993512"/>
        </p:xfrm>
        <a:graphic>
          <a:graphicData uri="http://schemas.openxmlformats.org/drawingml/2006/table">
            <a:tbl>
              <a:tblPr/>
              <a:tblGrid>
                <a:gridCol w="2430780">
                  <a:extLst>
                    <a:ext uri="{9D8B030D-6E8A-4147-A177-3AD203B41FA5}">
                      <a16:colId xmlns:a16="http://schemas.microsoft.com/office/drawing/2014/main" val="2435209964"/>
                    </a:ext>
                  </a:extLst>
                </a:gridCol>
                <a:gridCol w="1778625">
                  <a:extLst>
                    <a:ext uri="{9D8B030D-6E8A-4147-A177-3AD203B41FA5}">
                      <a16:colId xmlns:a16="http://schemas.microsoft.com/office/drawing/2014/main" val="3018793114"/>
                    </a:ext>
                  </a:extLst>
                </a:gridCol>
                <a:gridCol w="1080569">
                  <a:extLst>
                    <a:ext uri="{9D8B030D-6E8A-4147-A177-3AD203B41FA5}">
                      <a16:colId xmlns:a16="http://schemas.microsoft.com/office/drawing/2014/main" val="135330046"/>
                    </a:ext>
                  </a:extLst>
                </a:gridCol>
              </a:tblGrid>
              <a:tr h="978147"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Lambert, Rene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45,638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3300" b="0" i="0" u="none" strike="noStrike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925" marR="34925" marT="34925" marB="34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6689536"/>
                  </a:ext>
                </a:extLst>
              </a:tr>
              <a:tr h="978147"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Correa, Lou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102,278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3300" b="0" i="0" u="none" strike="noStrike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925" marR="34925" marT="34925" marB="34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15945542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BD57D55-F961-A64A-82A3-3A60A99EA922}"/>
              </a:ext>
            </a:extLst>
          </p:cNvPr>
          <p:cNvSpPr txBox="1"/>
          <p:nvPr/>
        </p:nvSpPr>
        <p:spPr>
          <a:xfrm>
            <a:off x="2239284" y="2636615"/>
            <a:ext cx="11208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2014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19E3402-0145-F444-8FCE-1FFD2EA6C691}"/>
              </a:ext>
            </a:extLst>
          </p:cNvPr>
          <p:cNvSpPr txBox="1"/>
          <p:nvPr/>
        </p:nvSpPr>
        <p:spPr>
          <a:xfrm>
            <a:off x="9781311" y="2636615"/>
            <a:ext cx="11208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2018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0C671A-19B3-F848-9AD3-994F6410093A}"/>
              </a:ext>
            </a:extLst>
          </p:cNvPr>
          <p:cNvSpPr txBox="1"/>
          <p:nvPr/>
        </p:nvSpPr>
        <p:spPr>
          <a:xfrm>
            <a:off x="5535083" y="4777574"/>
            <a:ext cx="7986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n w="22225">
                  <a:solidFill>
                    <a:schemeClr val="accent1"/>
                  </a:solidFill>
                  <a:prstDash val="solid"/>
                </a:ln>
                <a:solidFill>
                  <a:sysClr val="windowText" lastClr="000000"/>
                </a:solidFill>
              </a:rPr>
              <a:t>DEM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DB08F42-C254-CE4D-BC52-6420D2524C00}"/>
              </a:ext>
            </a:extLst>
          </p:cNvPr>
          <p:cNvSpPr txBox="1"/>
          <p:nvPr/>
        </p:nvSpPr>
        <p:spPr>
          <a:xfrm>
            <a:off x="5598403" y="3620478"/>
            <a:ext cx="6719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REP</a:t>
            </a:r>
          </a:p>
        </p:txBody>
      </p:sp>
      <p:sp>
        <p:nvSpPr>
          <p:cNvPr id="18" name="Frame 17">
            <a:extLst>
              <a:ext uri="{FF2B5EF4-FFF2-40B4-BE49-F238E27FC236}">
                <a16:creationId xmlns:a16="http://schemas.microsoft.com/office/drawing/2014/main" id="{F22661FD-FCE8-4D4B-97FC-6221FF8354FF}"/>
              </a:ext>
            </a:extLst>
          </p:cNvPr>
          <p:cNvSpPr/>
          <p:nvPr/>
        </p:nvSpPr>
        <p:spPr>
          <a:xfrm>
            <a:off x="-62337" y="4309958"/>
            <a:ext cx="2384520" cy="141413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Frame 18">
            <a:extLst>
              <a:ext uri="{FF2B5EF4-FFF2-40B4-BE49-F238E27FC236}">
                <a16:creationId xmlns:a16="http://schemas.microsoft.com/office/drawing/2014/main" id="{483D4460-24F5-DF4C-939B-7C7ABF7104F8}"/>
              </a:ext>
            </a:extLst>
          </p:cNvPr>
          <p:cNvSpPr/>
          <p:nvPr/>
        </p:nvSpPr>
        <p:spPr>
          <a:xfrm>
            <a:off x="6333700" y="4328791"/>
            <a:ext cx="2752374" cy="141413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AA8B275-1438-AF4C-BD4C-C7E2764262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5083" y="-47855"/>
            <a:ext cx="3991689" cy="3991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6770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281BC32-FF58-4898-A6B5-7B3D059BCE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D614406-135F-4875-9C87-53822CB1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213969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73343C-0E21-844A-9B5A-71A75C3863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434101"/>
            <a:ext cx="10279971" cy="136204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CD 47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47020BD-3785-4628-8C5E-A4011B43EF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139694"/>
            <a:ext cx="12192000" cy="146304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9" name="Content Placeholder 5">
            <a:extLst>
              <a:ext uri="{FF2B5EF4-FFF2-40B4-BE49-F238E27FC236}">
                <a16:creationId xmlns:a16="http://schemas.microsoft.com/office/drawing/2014/main" id="{404D06B7-A90D-3947-BE61-425105C3129C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11680382"/>
              </p:ext>
            </p:extLst>
          </p:nvPr>
        </p:nvGraphicFramePr>
        <p:xfrm>
          <a:off x="154707" y="3282950"/>
          <a:ext cx="5289974" cy="2721356"/>
        </p:xfrm>
        <a:graphic>
          <a:graphicData uri="http://schemas.openxmlformats.org/drawingml/2006/table">
            <a:tbl>
              <a:tblPr/>
              <a:tblGrid>
                <a:gridCol w="2439637">
                  <a:extLst>
                    <a:ext uri="{9D8B030D-6E8A-4147-A177-3AD203B41FA5}">
                      <a16:colId xmlns:a16="http://schemas.microsoft.com/office/drawing/2014/main" val="2435209964"/>
                    </a:ext>
                  </a:extLst>
                </a:gridCol>
                <a:gridCol w="1403498">
                  <a:extLst>
                    <a:ext uri="{9D8B030D-6E8A-4147-A177-3AD203B41FA5}">
                      <a16:colId xmlns:a16="http://schemas.microsoft.com/office/drawing/2014/main" val="3018793114"/>
                    </a:ext>
                  </a:extLst>
                </a:gridCol>
                <a:gridCol w="1446839">
                  <a:extLst>
                    <a:ext uri="{9D8B030D-6E8A-4147-A177-3AD203B41FA5}">
                      <a16:colId xmlns:a16="http://schemas.microsoft.com/office/drawing/2014/main" val="135330046"/>
                    </a:ext>
                  </a:extLst>
                </a:gridCol>
              </a:tblGrid>
              <a:tr h="1142746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300" b="0" i="0" kern="12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Whallon</a:t>
                      </a:r>
                      <a:r>
                        <a:rPr lang="en-US" sz="33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, Andy</a:t>
                      </a:r>
                      <a:endParaRPr lang="en-US" sz="33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925" marR="34925" marT="34925" marB="34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33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28,761</a:t>
                      </a:r>
                    </a:p>
                  </a:txBody>
                  <a:tcPr marL="19050" marR="19050" marT="19050" marB="190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3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53.1%</a:t>
                      </a:r>
                      <a:endParaRPr lang="en-US" sz="3300" b="0" i="0" u="none" strike="noStrike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925" marR="34925" marT="34925" marB="34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6689536"/>
                  </a:ext>
                </a:extLst>
              </a:tr>
              <a:tr h="1142746"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*Lowenthal, Alan</a:t>
                      </a:r>
                    </a:p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3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925" marR="34925" marT="34925" marB="34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33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25,376</a:t>
                      </a:r>
                    </a:p>
                  </a:txBody>
                  <a:tcPr marL="19050" marR="19050" marT="19050" marB="190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3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46.9%</a:t>
                      </a:r>
                      <a:endParaRPr lang="en-US" sz="3300" b="0" i="0" u="none" strike="noStrike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925" marR="34925" marT="34925" marB="34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15945542"/>
                  </a:ext>
                </a:extLst>
              </a:tr>
            </a:tbl>
          </a:graphicData>
        </a:graphic>
      </p:graphicFrame>
      <p:graphicFrame>
        <p:nvGraphicFramePr>
          <p:cNvPr id="13" name="Content Placeholder 5">
            <a:extLst>
              <a:ext uri="{FF2B5EF4-FFF2-40B4-BE49-F238E27FC236}">
                <a16:creationId xmlns:a16="http://schemas.microsoft.com/office/drawing/2014/main" id="{3E124A1A-43D2-954D-AAA8-9EF90A2DAE9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58146422"/>
              </p:ext>
            </p:extLst>
          </p:nvPr>
        </p:nvGraphicFramePr>
        <p:xfrm>
          <a:off x="6550744" y="3282946"/>
          <a:ext cx="5289974" cy="2030730"/>
        </p:xfrm>
        <a:graphic>
          <a:graphicData uri="http://schemas.openxmlformats.org/drawingml/2006/table">
            <a:tbl>
              <a:tblPr/>
              <a:tblGrid>
                <a:gridCol w="2430780">
                  <a:extLst>
                    <a:ext uri="{9D8B030D-6E8A-4147-A177-3AD203B41FA5}">
                      <a16:colId xmlns:a16="http://schemas.microsoft.com/office/drawing/2014/main" val="2435209964"/>
                    </a:ext>
                  </a:extLst>
                </a:gridCol>
                <a:gridCol w="1778625">
                  <a:extLst>
                    <a:ext uri="{9D8B030D-6E8A-4147-A177-3AD203B41FA5}">
                      <a16:colId xmlns:a16="http://schemas.microsoft.com/office/drawing/2014/main" val="3018793114"/>
                    </a:ext>
                  </a:extLst>
                </a:gridCol>
                <a:gridCol w="1080569">
                  <a:extLst>
                    <a:ext uri="{9D8B030D-6E8A-4147-A177-3AD203B41FA5}">
                      <a16:colId xmlns:a16="http://schemas.microsoft.com/office/drawing/2014/main" val="135330046"/>
                    </a:ext>
                  </a:extLst>
                </a:gridCol>
              </a:tblGrid>
              <a:tr h="978147"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Briscoe, John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40,085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3300" b="0" i="0" u="none" strike="noStrike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925" marR="34925" marT="34925" marB="34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6689536"/>
                  </a:ext>
                </a:extLst>
              </a:tr>
              <a:tr h="978147"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*Lowenthal, Alan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46,241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3300" b="0" i="0" u="none" strike="noStrike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925" marR="34925" marT="34925" marB="34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15945542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BD57D55-F961-A64A-82A3-3A60A99EA922}"/>
              </a:ext>
            </a:extLst>
          </p:cNvPr>
          <p:cNvSpPr txBox="1"/>
          <p:nvPr/>
        </p:nvSpPr>
        <p:spPr>
          <a:xfrm>
            <a:off x="2239284" y="2636615"/>
            <a:ext cx="11208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2014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19E3402-0145-F444-8FCE-1FFD2EA6C691}"/>
              </a:ext>
            </a:extLst>
          </p:cNvPr>
          <p:cNvSpPr txBox="1"/>
          <p:nvPr/>
        </p:nvSpPr>
        <p:spPr>
          <a:xfrm>
            <a:off x="9781311" y="2636615"/>
            <a:ext cx="11208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2018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0C671A-19B3-F848-9AD3-994F6410093A}"/>
              </a:ext>
            </a:extLst>
          </p:cNvPr>
          <p:cNvSpPr txBox="1"/>
          <p:nvPr/>
        </p:nvSpPr>
        <p:spPr>
          <a:xfrm>
            <a:off x="5535083" y="4777574"/>
            <a:ext cx="7986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n w="22225">
                  <a:solidFill>
                    <a:schemeClr val="accent1"/>
                  </a:solidFill>
                  <a:prstDash val="solid"/>
                </a:ln>
                <a:solidFill>
                  <a:sysClr val="windowText" lastClr="000000"/>
                </a:solidFill>
              </a:rPr>
              <a:t>DEM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DB08F42-C254-CE4D-BC52-6420D2524C00}"/>
              </a:ext>
            </a:extLst>
          </p:cNvPr>
          <p:cNvSpPr txBox="1"/>
          <p:nvPr/>
        </p:nvSpPr>
        <p:spPr>
          <a:xfrm>
            <a:off x="5598403" y="3620478"/>
            <a:ext cx="6719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REP</a:t>
            </a:r>
          </a:p>
        </p:txBody>
      </p:sp>
      <p:sp>
        <p:nvSpPr>
          <p:cNvPr id="18" name="Frame 17">
            <a:extLst>
              <a:ext uri="{FF2B5EF4-FFF2-40B4-BE49-F238E27FC236}">
                <a16:creationId xmlns:a16="http://schemas.microsoft.com/office/drawing/2014/main" id="{1DA46F7B-AE0C-ED4D-B451-E3FE75C32F17}"/>
              </a:ext>
            </a:extLst>
          </p:cNvPr>
          <p:cNvSpPr/>
          <p:nvPr/>
        </p:nvSpPr>
        <p:spPr>
          <a:xfrm>
            <a:off x="-62337" y="4309958"/>
            <a:ext cx="2752374" cy="141413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Frame 18">
            <a:extLst>
              <a:ext uri="{FF2B5EF4-FFF2-40B4-BE49-F238E27FC236}">
                <a16:creationId xmlns:a16="http://schemas.microsoft.com/office/drawing/2014/main" id="{730A61DD-2E6B-9044-8615-3320E40D5609}"/>
              </a:ext>
            </a:extLst>
          </p:cNvPr>
          <p:cNvSpPr/>
          <p:nvPr/>
        </p:nvSpPr>
        <p:spPr>
          <a:xfrm>
            <a:off x="6333700" y="4185911"/>
            <a:ext cx="2752374" cy="141413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DA32FD1-FF2E-8446-9AA8-5317DAD5E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5083" y="-47855"/>
            <a:ext cx="3991689" cy="3991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3095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281BC32-FF58-4898-A6B5-7B3D059BCE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D614406-135F-4875-9C87-53822CB1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213969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73343C-0E21-844A-9B5A-71A75C3863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434101"/>
            <a:ext cx="10279971" cy="136204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CD 48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47020BD-3785-4628-8C5E-A4011B43EF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139694"/>
            <a:ext cx="12192000" cy="146304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9" name="Content Placeholder 5">
            <a:extLst>
              <a:ext uri="{FF2B5EF4-FFF2-40B4-BE49-F238E27FC236}">
                <a16:creationId xmlns:a16="http://schemas.microsoft.com/office/drawing/2014/main" id="{404D06B7-A90D-3947-BE61-425105C3129C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104211669"/>
              </p:ext>
            </p:extLst>
          </p:nvPr>
        </p:nvGraphicFramePr>
        <p:xfrm>
          <a:off x="0" y="3282949"/>
          <a:ext cx="5741581" cy="3054055"/>
        </p:xfrm>
        <a:graphic>
          <a:graphicData uri="http://schemas.openxmlformats.org/drawingml/2006/table">
            <a:tbl>
              <a:tblPr/>
              <a:tblGrid>
                <a:gridCol w="2780368">
                  <a:extLst>
                    <a:ext uri="{9D8B030D-6E8A-4147-A177-3AD203B41FA5}">
                      <a16:colId xmlns:a16="http://schemas.microsoft.com/office/drawing/2014/main" val="2435209964"/>
                    </a:ext>
                  </a:extLst>
                </a:gridCol>
                <a:gridCol w="1656284">
                  <a:extLst>
                    <a:ext uri="{9D8B030D-6E8A-4147-A177-3AD203B41FA5}">
                      <a16:colId xmlns:a16="http://schemas.microsoft.com/office/drawing/2014/main" val="3018793114"/>
                    </a:ext>
                  </a:extLst>
                </a:gridCol>
                <a:gridCol w="1304929">
                  <a:extLst>
                    <a:ext uri="{9D8B030D-6E8A-4147-A177-3AD203B41FA5}">
                      <a16:colId xmlns:a16="http://schemas.microsoft.com/office/drawing/2014/main" val="135330046"/>
                    </a:ext>
                  </a:extLst>
                </a:gridCol>
              </a:tblGrid>
              <a:tr h="1282452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3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*</a:t>
                      </a:r>
                      <a:r>
                        <a:rPr lang="en-US" sz="3300" b="0" i="0" kern="12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Rohrbacher</a:t>
                      </a:r>
                      <a:r>
                        <a:rPr lang="en-US" sz="33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, Dana</a:t>
                      </a:r>
                      <a:endParaRPr lang="en-US" sz="33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925" marR="34925" marT="34925" marB="34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33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112,082</a:t>
                      </a:r>
                    </a:p>
                  </a:txBody>
                  <a:tcPr marL="19050" marR="19050" marT="19050" marB="190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3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64.1%</a:t>
                      </a:r>
                      <a:endParaRPr lang="en-US" sz="3300" b="0" i="0" u="none" strike="noStrike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925" marR="34925" marT="34925" marB="34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6689536"/>
                  </a:ext>
                </a:extLst>
              </a:tr>
              <a:tr h="1771603"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Savary</a:t>
                      </a:r>
                      <a:r>
                        <a:rPr lang="en-US" sz="3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Suzanne</a:t>
                      </a:r>
                    </a:p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3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925" marR="34925" marT="34925" marB="34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33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62,713</a:t>
                      </a:r>
                    </a:p>
                  </a:txBody>
                  <a:tcPr marL="19050" marR="19050" marT="19050" marB="190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3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35.9%</a:t>
                      </a:r>
                      <a:endParaRPr lang="en-US" sz="3300" b="0" i="0" u="none" strike="noStrike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925" marR="34925" marT="34925" marB="34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15945542"/>
                  </a:ext>
                </a:extLst>
              </a:tr>
            </a:tbl>
          </a:graphicData>
        </a:graphic>
      </p:graphicFrame>
      <p:graphicFrame>
        <p:nvGraphicFramePr>
          <p:cNvPr id="13" name="Content Placeholder 5">
            <a:extLst>
              <a:ext uri="{FF2B5EF4-FFF2-40B4-BE49-F238E27FC236}">
                <a16:creationId xmlns:a16="http://schemas.microsoft.com/office/drawing/2014/main" id="{3E124A1A-43D2-954D-AAA8-9EF90A2DAE9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89919733"/>
              </p:ext>
            </p:extLst>
          </p:nvPr>
        </p:nvGraphicFramePr>
        <p:xfrm>
          <a:off x="6449482" y="3282946"/>
          <a:ext cx="5741580" cy="1993512"/>
        </p:xfrm>
        <a:graphic>
          <a:graphicData uri="http://schemas.openxmlformats.org/drawingml/2006/table">
            <a:tbl>
              <a:tblPr/>
              <a:tblGrid>
                <a:gridCol w="3013895">
                  <a:extLst>
                    <a:ext uri="{9D8B030D-6E8A-4147-A177-3AD203B41FA5}">
                      <a16:colId xmlns:a16="http://schemas.microsoft.com/office/drawing/2014/main" val="2435209964"/>
                    </a:ext>
                  </a:extLst>
                </a:gridCol>
                <a:gridCol w="1554868">
                  <a:extLst>
                    <a:ext uri="{9D8B030D-6E8A-4147-A177-3AD203B41FA5}">
                      <a16:colId xmlns:a16="http://schemas.microsoft.com/office/drawing/2014/main" val="3018793114"/>
                    </a:ext>
                  </a:extLst>
                </a:gridCol>
                <a:gridCol w="1172817">
                  <a:extLst>
                    <a:ext uri="{9D8B030D-6E8A-4147-A177-3AD203B41FA5}">
                      <a16:colId xmlns:a16="http://schemas.microsoft.com/office/drawing/2014/main" val="135330046"/>
                    </a:ext>
                  </a:extLst>
                </a:gridCol>
              </a:tblGrid>
              <a:tr h="978147"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*Rohrabacher, Dana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136,899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3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54%</a:t>
                      </a:r>
                    </a:p>
                  </a:txBody>
                  <a:tcPr marL="34925" marR="34925" marT="34925" marB="34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6689536"/>
                  </a:ext>
                </a:extLst>
              </a:tr>
              <a:tr h="978147"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Rouda</a:t>
                      </a:r>
                      <a:r>
                        <a:rPr lang="en-US" sz="3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Harley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157,837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3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46%</a:t>
                      </a:r>
                    </a:p>
                  </a:txBody>
                  <a:tcPr marL="34925" marR="34925" marT="34925" marB="34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15945542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BD57D55-F961-A64A-82A3-3A60A99EA922}"/>
              </a:ext>
            </a:extLst>
          </p:cNvPr>
          <p:cNvSpPr txBox="1"/>
          <p:nvPr/>
        </p:nvSpPr>
        <p:spPr>
          <a:xfrm>
            <a:off x="2239284" y="2636615"/>
            <a:ext cx="11208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2014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19E3402-0145-F444-8FCE-1FFD2EA6C691}"/>
              </a:ext>
            </a:extLst>
          </p:cNvPr>
          <p:cNvSpPr txBox="1"/>
          <p:nvPr/>
        </p:nvSpPr>
        <p:spPr>
          <a:xfrm>
            <a:off x="9781311" y="2636615"/>
            <a:ext cx="11208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2018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0C671A-19B3-F848-9AD3-994F6410093A}"/>
              </a:ext>
            </a:extLst>
          </p:cNvPr>
          <p:cNvSpPr txBox="1"/>
          <p:nvPr/>
        </p:nvSpPr>
        <p:spPr>
          <a:xfrm>
            <a:off x="5535083" y="4777574"/>
            <a:ext cx="7986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n w="22225">
                  <a:solidFill>
                    <a:schemeClr val="accent1"/>
                  </a:solidFill>
                  <a:prstDash val="solid"/>
                </a:ln>
                <a:solidFill>
                  <a:sysClr val="windowText" lastClr="000000"/>
                </a:solidFill>
              </a:rPr>
              <a:t>DEM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DB08F42-C254-CE4D-BC52-6420D2524C00}"/>
              </a:ext>
            </a:extLst>
          </p:cNvPr>
          <p:cNvSpPr txBox="1"/>
          <p:nvPr/>
        </p:nvSpPr>
        <p:spPr>
          <a:xfrm>
            <a:off x="5598403" y="3620478"/>
            <a:ext cx="6719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REP</a:t>
            </a:r>
          </a:p>
        </p:txBody>
      </p:sp>
      <p:sp>
        <p:nvSpPr>
          <p:cNvPr id="18" name="Frame 17">
            <a:extLst>
              <a:ext uri="{FF2B5EF4-FFF2-40B4-BE49-F238E27FC236}">
                <a16:creationId xmlns:a16="http://schemas.microsoft.com/office/drawing/2014/main" id="{38F6CF36-9A00-0740-98A0-2398DE640F8F}"/>
              </a:ext>
            </a:extLst>
          </p:cNvPr>
          <p:cNvSpPr/>
          <p:nvPr/>
        </p:nvSpPr>
        <p:spPr>
          <a:xfrm>
            <a:off x="1" y="3282946"/>
            <a:ext cx="2870790" cy="1289057"/>
          </a:xfrm>
          <a:prstGeom prst="fram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Frame 18">
            <a:extLst>
              <a:ext uri="{FF2B5EF4-FFF2-40B4-BE49-F238E27FC236}">
                <a16:creationId xmlns:a16="http://schemas.microsoft.com/office/drawing/2014/main" id="{F51B5B1B-7154-0D41-A296-A268EEDEC5DA}"/>
              </a:ext>
            </a:extLst>
          </p:cNvPr>
          <p:cNvSpPr/>
          <p:nvPr/>
        </p:nvSpPr>
        <p:spPr>
          <a:xfrm>
            <a:off x="6333700" y="4185911"/>
            <a:ext cx="3044216" cy="141413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BDD4C05-24B8-5148-8611-D0D3C0C47F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5083" y="-47855"/>
            <a:ext cx="3991689" cy="3991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5815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281BC32-FF58-4898-A6B5-7B3D059BCE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D614406-135F-4875-9C87-53822CB1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213969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73343C-0E21-844A-9B5A-71A75C3863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434101"/>
            <a:ext cx="10279971" cy="136204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CD 49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47020BD-3785-4628-8C5E-A4011B43EF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139694"/>
            <a:ext cx="12192000" cy="146304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9" name="Content Placeholder 5">
            <a:extLst>
              <a:ext uri="{FF2B5EF4-FFF2-40B4-BE49-F238E27FC236}">
                <a16:creationId xmlns:a16="http://schemas.microsoft.com/office/drawing/2014/main" id="{404D06B7-A90D-3947-BE61-425105C3129C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717808402"/>
              </p:ext>
            </p:extLst>
          </p:nvPr>
        </p:nvGraphicFramePr>
        <p:xfrm>
          <a:off x="154707" y="3282950"/>
          <a:ext cx="5289974" cy="2285492"/>
        </p:xfrm>
        <a:graphic>
          <a:graphicData uri="http://schemas.openxmlformats.org/drawingml/2006/table">
            <a:tbl>
              <a:tblPr/>
              <a:tblGrid>
                <a:gridCol w="2439637">
                  <a:extLst>
                    <a:ext uri="{9D8B030D-6E8A-4147-A177-3AD203B41FA5}">
                      <a16:colId xmlns:a16="http://schemas.microsoft.com/office/drawing/2014/main" val="2435209964"/>
                    </a:ext>
                  </a:extLst>
                </a:gridCol>
                <a:gridCol w="1403498">
                  <a:extLst>
                    <a:ext uri="{9D8B030D-6E8A-4147-A177-3AD203B41FA5}">
                      <a16:colId xmlns:a16="http://schemas.microsoft.com/office/drawing/2014/main" val="3018793114"/>
                    </a:ext>
                  </a:extLst>
                </a:gridCol>
                <a:gridCol w="1446839">
                  <a:extLst>
                    <a:ext uri="{9D8B030D-6E8A-4147-A177-3AD203B41FA5}">
                      <a16:colId xmlns:a16="http://schemas.microsoft.com/office/drawing/2014/main" val="135330046"/>
                    </a:ext>
                  </a:extLst>
                </a:gridCol>
              </a:tblGrid>
              <a:tr h="1142746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3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 Issa, Darrell</a:t>
                      </a:r>
                    </a:p>
                  </a:txBody>
                  <a:tcPr marL="34925" marR="34925" marT="34925" marB="34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33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28,410</a:t>
                      </a:r>
                    </a:p>
                  </a:txBody>
                  <a:tcPr marL="19050" marR="19050" marT="19050" marB="190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3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68.8%</a:t>
                      </a:r>
                    </a:p>
                  </a:txBody>
                  <a:tcPr marL="34925" marR="34925" marT="34925" marB="34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6689536"/>
                  </a:ext>
                </a:extLst>
              </a:tr>
              <a:tr h="1142746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3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Peiser</a:t>
                      </a:r>
                      <a:r>
                        <a:rPr lang="en-US" sz="33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Dave</a:t>
                      </a:r>
                    </a:p>
                  </a:txBody>
                  <a:tcPr marL="34925" marR="34925" marT="34925" marB="34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33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12,892</a:t>
                      </a:r>
                    </a:p>
                  </a:txBody>
                  <a:tcPr marL="19050" marR="19050" marT="19050" marB="190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3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31.2%</a:t>
                      </a:r>
                    </a:p>
                  </a:txBody>
                  <a:tcPr marL="34925" marR="34925" marT="34925" marB="34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15945542"/>
                  </a:ext>
                </a:extLst>
              </a:tr>
            </a:tbl>
          </a:graphicData>
        </a:graphic>
      </p:graphicFrame>
      <p:graphicFrame>
        <p:nvGraphicFramePr>
          <p:cNvPr id="13" name="Content Placeholder 5">
            <a:extLst>
              <a:ext uri="{FF2B5EF4-FFF2-40B4-BE49-F238E27FC236}">
                <a16:creationId xmlns:a16="http://schemas.microsoft.com/office/drawing/2014/main" id="{3E124A1A-43D2-954D-AAA8-9EF90A2DAE9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36285046"/>
              </p:ext>
            </p:extLst>
          </p:nvPr>
        </p:nvGraphicFramePr>
        <p:xfrm>
          <a:off x="6550744" y="3282946"/>
          <a:ext cx="5289974" cy="1993512"/>
        </p:xfrm>
        <a:graphic>
          <a:graphicData uri="http://schemas.openxmlformats.org/drawingml/2006/table">
            <a:tbl>
              <a:tblPr/>
              <a:tblGrid>
                <a:gridCol w="2430780">
                  <a:extLst>
                    <a:ext uri="{9D8B030D-6E8A-4147-A177-3AD203B41FA5}">
                      <a16:colId xmlns:a16="http://schemas.microsoft.com/office/drawing/2014/main" val="2435209964"/>
                    </a:ext>
                  </a:extLst>
                </a:gridCol>
                <a:gridCol w="1778625">
                  <a:extLst>
                    <a:ext uri="{9D8B030D-6E8A-4147-A177-3AD203B41FA5}">
                      <a16:colId xmlns:a16="http://schemas.microsoft.com/office/drawing/2014/main" val="3018793114"/>
                    </a:ext>
                  </a:extLst>
                </a:gridCol>
                <a:gridCol w="1080569">
                  <a:extLst>
                    <a:ext uri="{9D8B030D-6E8A-4147-A177-3AD203B41FA5}">
                      <a16:colId xmlns:a16="http://schemas.microsoft.com/office/drawing/2014/main" val="135330046"/>
                    </a:ext>
                  </a:extLst>
                </a:gridCol>
              </a:tblGrid>
              <a:tr h="978147"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Harkey</a:t>
                      </a:r>
                      <a:r>
                        <a:rPr lang="en-US" sz="3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Diane L.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40,325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3300" b="0" i="0" u="none" strike="noStrike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925" marR="34925" marT="34925" marB="34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6689536"/>
                  </a:ext>
                </a:extLst>
              </a:tr>
              <a:tr h="978147"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Levin, Mike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35,124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3300" b="0" i="0" u="none" strike="noStrike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925" marR="34925" marT="34925" marB="34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15945542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BD57D55-F961-A64A-82A3-3A60A99EA922}"/>
              </a:ext>
            </a:extLst>
          </p:cNvPr>
          <p:cNvSpPr txBox="1"/>
          <p:nvPr/>
        </p:nvSpPr>
        <p:spPr>
          <a:xfrm>
            <a:off x="2239284" y="2636615"/>
            <a:ext cx="11208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2014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19E3402-0145-F444-8FCE-1FFD2EA6C691}"/>
              </a:ext>
            </a:extLst>
          </p:cNvPr>
          <p:cNvSpPr txBox="1"/>
          <p:nvPr/>
        </p:nvSpPr>
        <p:spPr>
          <a:xfrm>
            <a:off x="9781311" y="2636615"/>
            <a:ext cx="11208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2018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0C671A-19B3-F848-9AD3-994F6410093A}"/>
              </a:ext>
            </a:extLst>
          </p:cNvPr>
          <p:cNvSpPr txBox="1"/>
          <p:nvPr/>
        </p:nvSpPr>
        <p:spPr>
          <a:xfrm>
            <a:off x="5535083" y="4777574"/>
            <a:ext cx="7986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n w="22225">
                  <a:solidFill>
                    <a:schemeClr val="accent1"/>
                  </a:solidFill>
                  <a:prstDash val="solid"/>
                </a:ln>
                <a:solidFill>
                  <a:sysClr val="windowText" lastClr="000000"/>
                </a:solidFill>
              </a:rPr>
              <a:t>DEM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DB08F42-C254-CE4D-BC52-6420D2524C00}"/>
              </a:ext>
            </a:extLst>
          </p:cNvPr>
          <p:cNvSpPr txBox="1"/>
          <p:nvPr/>
        </p:nvSpPr>
        <p:spPr>
          <a:xfrm>
            <a:off x="5598403" y="3620478"/>
            <a:ext cx="6719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REP</a:t>
            </a:r>
          </a:p>
        </p:txBody>
      </p:sp>
      <p:sp>
        <p:nvSpPr>
          <p:cNvPr id="18" name="Frame 17">
            <a:extLst>
              <a:ext uri="{FF2B5EF4-FFF2-40B4-BE49-F238E27FC236}">
                <a16:creationId xmlns:a16="http://schemas.microsoft.com/office/drawing/2014/main" id="{5C872683-FD6A-344B-A8FC-10C78C664901}"/>
              </a:ext>
            </a:extLst>
          </p:cNvPr>
          <p:cNvSpPr/>
          <p:nvPr/>
        </p:nvSpPr>
        <p:spPr>
          <a:xfrm>
            <a:off x="1" y="3282946"/>
            <a:ext cx="2429156" cy="1289057"/>
          </a:xfrm>
          <a:prstGeom prst="fram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Frame 18">
            <a:extLst>
              <a:ext uri="{FF2B5EF4-FFF2-40B4-BE49-F238E27FC236}">
                <a16:creationId xmlns:a16="http://schemas.microsoft.com/office/drawing/2014/main" id="{33908105-A862-EC42-AE8C-5F8E34DA03F1}"/>
              </a:ext>
            </a:extLst>
          </p:cNvPr>
          <p:cNvSpPr/>
          <p:nvPr/>
        </p:nvSpPr>
        <p:spPr>
          <a:xfrm>
            <a:off x="6333700" y="4228443"/>
            <a:ext cx="2752374" cy="141413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F967328-E3B5-B141-A520-CE93E1BF14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5083" y="-47855"/>
            <a:ext cx="3991689" cy="3991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1653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3B0DF90E-6BAD-4E82-8FDF-717C9A3573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13DCC859-0434-4BB8-B6C5-09C88AE698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1">
            <a:extLst>
              <a:ext uri="{FF2B5EF4-FFF2-40B4-BE49-F238E27FC236}">
                <a16:creationId xmlns:a16="http://schemas.microsoft.com/office/drawing/2014/main" id="{08E7ACFB-B791-4C23-8B17-013FEDC09A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F3325D39-BBD0-6646-828C-A2890E1E273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26614950"/>
              </p:ext>
            </p:extLst>
          </p:nvPr>
        </p:nvGraphicFramePr>
        <p:xfrm>
          <a:off x="157163" y="1185864"/>
          <a:ext cx="11915775" cy="49911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F0B3DEB7-1401-F749-9771-653AB96D5941}"/>
              </a:ext>
            </a:extLst>
          </p:cNvPr>
          <p:cNvSpPr txBox="1"/>
          <p:nvPr/>
        </p:nvSpPr>
        <p:spPr>
          <a:xfrm>
            <a:off x="1067893" y="329660"/>
            <a:ext cx="100562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RAW VOTES IN CONGRESSIONAL DISTRICTS, ORANGE COUNTY ONLY</a:t>
            </a:r>
          </a:p>
        </p:txBody>
      </p:sp>
    </p:spTree>
    <p:extLst>
      <p:ext uri="{BB962C8B-B14F-4D97-AF65-F5344CB8AC3E}">
        <p14:creationId xmlns:p14="http://schemas.microsoft.com/office/powerpoint/2010/main" val="18429015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C364F1CA-FDD0-1946-A577-281A1AD97B3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13382400"/>
              </p:ext>
            </p:extLst>
          </p:nvPr>
        </p:nvGraphicFramePr>
        <p:xfrm>
          <a:off x="2013557" y="0"/>
          <a:ext cx="10178443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4" name="Rectangle 13">
            <a:extLst>
              <a:ext uri="{FF2B5EF4-FFF2-40B4-BE49-F238E27FC236}">
                <a16:creationId xmlns:a16="http://schemas.microsoft.com/office/drawing/2014/main" id="{42A5316D-ED2F-4F89-B4B4-8D9240B1A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316CED-6A60-9C4E-82F9-35E50057F7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57400"/>
            <a:ext cx="2743200" cy="27432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anchor="ctr">
            <a:normAutofit/>
          </a:bodyPr>
          <a:lstStyle/>
          <a:p>
            <a:pPr algn="ctr"/>
            <a:r>
              <a:rPr lang="en-US" sz="2600" dirty="0">
                <a:solidFill>
                  <a:srgbClr val="FFFFFF"/>
                </a:solidFill>
              </a:rPr>
              <a:t>Net change in raw votes, 2014-&gt;2018</a:t>
            </a:r>
          </a:p>
        </p:txBody>
      </p:sp>
    </p:spTree>
    <p:extLst>
      <p:ext uri="{BB962C8B-B14F-4D97-AF65-F5344CB8AC3E}">
        <p14:creationId xmlns:p14="http://schemas.microsoft.com/office/powerpoint/2010/main" val="23551282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364F1CA-FDD0-1946-A577-281A1AD97B3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74441628"/>
              </p:ext>
            </p:extLst>
          </p:nvPr>
        </p:nvGraphicFramePr>
        <p:xfrm>
          <a:off x="3157539" y="0"/>
          <a:ext cx="9034462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2285737-90EE-47DC-AC80-8AE156B11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1"/>
            <a:ext cx="4403709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57BDC17-F1B3-455F-BBF1-680AA1F25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5292" y="0"/>
            <a:ext cx="2436813" cy="6858001"/>
            <a:chOff x="1320800" y="0"/>
            <a:chExt cx="2436813" cy="6858001"/>
          </a:xfrm>
        </p:grpSpPr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64E2FA9A-FEF7-4501-B0EB-5E45EDD21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BC38192B-B4CB-47D4-A3B1-10010247F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96330E33-E171-4B0F-82B5-AF7230399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332B1723-69BF-42D7-B757-0FA059E15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F115D62D-1E96-48D1-A78D-D370A0BFB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91C2876A-169D-4822-A766-C00578C88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54D944F-2448-9D49-AB8E-9C964DC89E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020" y="685800"/>
            <a:ext cx="2780271" cy="5105400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Percentage Change in votes 2014-&gt;2018</a:t>
            </a:r>
          </a:p>
        </p:txBody>
      </p:sp>
    </p:spTree>
    <p:extLst>
      <p:ext uri="{BB962C8B-B14F-4D97-AF65-F5344CB8AC3E}">
        <p14:creationId xmlns:p14="http://schemas.microsoft.com/office/powerpoint/2010/main" val="16441100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2285737-90EE-47DC-AC80-8AE156B11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1"/>
            <a:ext cx="4403709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57BDC17-F1B3-455F-BBF1-680AA1F25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5292" y="0"/>
            <a:ext cx="2436813" cy="6858001"/>
            <a:chOff x="1320800" y="0"/>
            <a:chExt cx="2436813" cy="6858001"/>
          </a:xfrm>
        </p:grpSpPr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64E2FA9A-FEF7-4501-B0EB-5E45EDD21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BC38192B-B4CB-47D4-A3B1-10010247F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96330E33-E171-4B0F-82B5-AF7230399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332B1723-69BF-42D7-B757-0FA059E15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F115D62D-1E96-48D1-A78D-D370A0BFB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91C2876A-169D-4822-A766-C00578C88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E3C8ACC-FB4E-8444-AD8F-D4D48AD3E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020" y="685800"/>
            <a:ext cx="2780271" cy="5105400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After 2016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CC0D252-E5CE-4877-A3B2-3C2EFA0ED06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93176363"/>
              </p:ext>
            </p:extLst>
          </p:nvPr>
        </p:nvGraphicFramePr>
        <p:xfrm>
          <a:off x="5010150" y="685800"/>
          <a:ext cx="6492875" cy="5105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943233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56C20283-73E0-40EC-8AD8-057F581F64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28">
            <a:extLst>
              <a:ext uri="{FF2B5EF4-FFF2-40B4-BE49-F238E27FC236}">
                <a16:creationId xmlns:a16="http://schemas.microsoft.com/office/drawing/2014/main" id="{3FCC729B-E528-40C3-82D3-BA4375575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960120" y="0"/>
            <a:ext cx="11218661" cy="6858000"/>
          </a:xfrm>
          <a:custGeom>
            <a:avLst/>
            <a:gdLst>
              <a:gd name="connsiteX0" fmla="*/ 0 w 11218661"/>
              <a:gd name="connsiteY0" fmla="*/ 0 h 6858000"/>
              <a:gd name="connsiteX1" fmla="*/ 8042507 w 11218661"/>
              <a:gd name="connsiteY1" fmla="*/ 0 h 6858000"/>
              <a:gd name="connsiteX2" fmla="*/ 11218661 w 11218661"/>
              <a:gd name="connsiteY2" fmla="*/ 6858000 h 6858000"/>
              <a:gd name="connsiteX3" fmla="*/ 0 w 1121866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18661" h="6858000">
                <a:moveTo>
                  <a:pt x="0" y="0"/>
                </a:moveTo>
                <a:lnTo>
                  <a:pt x="8042507" y="0"/>
                </a:lnTo>
                <a:lnTo>
                  <a:pt x="1121866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Freeform 26">
            <a:extLst>
              <a:ext uri="{FF2B5EF4-FFF2-40B4-BE49-F238E27FC236}">
                <a16:creationId xmlns:a16="http://schemas.microsoft.com/office/drawing/2014/main" id="{58F1FB8D-1842-4A04-998D-6CF047AB27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420248" y="0"/>
            <a:ext cx="10771752" cy="6858000"/>
          </a:xfrm>
          <a:custGeom>
            <a:avLst/>
            <a:gdLst>
              <a:gd name="connsiteX0" fmla="*/ 0 w 10771752"/>
              <a:gd name="connsiteY0" fmla="*/ 0 h 6858000"/>
              <a:gd name="connsiteX1" fmla="*/ 7595598 w 10771752"/>
              <a:gd name="connsiteY1" fmla="*/ 0 h 6858000"/>
              <a:gd name="connsiteX2" fmla="*/ 10771752 w 10771752"/>
              <a:gd name="connsiteY2" fmla="*/ 6858000 h 6858000"/>
              <a:gd name="connsiteX3" fmla="*/ 0 w 1077175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771752" h="6858000">
                <a:moveTo>
                  <a:pt x="0" y="0"/>
                </a:moveTo>
                <a:lnTo>
                  <a:pt x="7595598" y="0"/>
                </a:lnTo>
                <a:lnTo>
                  <a:pt x="107717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43FDA9-527D-7042-9CFE-C39CBDDB8D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4039" y="365125"/>
            <a:ext cx="7164493" cy="1325563"/>
          </a:xfrm>
        </p:spPr>
        <p:txBody>
          <a:bodyPr>
            <a:normAutofit/>
          </a:bodyPr>
          <a:lstStyle/>
          <a:p>
            <a:r>
              <a:rPr lang="en-US"/>
              <a:t>Conclusions</a:t>
            </a:r>
          </a:p>
        </p:txBody>
      </p:sp>
      <p:pic>
        <p:nvPicPr>
          <p:cNvPr id="9" name="Graphic 8" descr="Checkmark">
            <a:extLst>
              <a:ext uri="{FF2B5EF4-FFF2-40B4-BE49-F238E27FC236}">
                <a16:creationId xmlns:a16="http://schemas.microsoft.com/office/drawing/2014/main" id="{1B5E4239-00B2-4C79-8C21-9743EC12AB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0060" y="1715781"/>
            <a:ext cx="3425957" cy="3425957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1AF2080-506A-F04C-8D7E-07AF75A693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87515" y="2022601"/>
            <a:ext cx="7161017" cy="4154361"/>
          </a:xfrm>
        </p:spPr>
        <p:txBody>
          <a:bodyPr>
            <a:normAutofit/>
          </a:bodyPr>
          <a:lstStyle/>
          <a:p>
            <a:r>
              <a:rPr lang="en-US" sz="2000" dirty="0"/>
              <a:t>Democrats now hold all 7 of the Orange County congressional districts</a:t>
            </a:r>
          </a:p>
          <a:p>
            <a:r>
              <a:rPr lang="en-US" sz="2000" dirty="0"/>
              <a:t>Clinton (2016) and Newsome (2018) won the county-wide vote</a:t>
            </a:r>
          </a:p>
          <a:p>
            <a:r>
              <a:rPr lang="en-US" sz="2000" dirty="0"/>
              <a:t>Democrats has a 113% increase in votes in 2018 compared to 2014; Republicans increased just 46%.</a:t>
            </a:r>
          </a:p>
          <a:p>
            <a:r>
              <a:rPr lang="en-US" sz="2000" dirty="0"/>
              <a:t>2020 – No Governor’s race, US Senate race, and Presidential race unlikely to be competitive in CA.</a:t>
            </a:r>
          </a:p>
          <a:p>
            <a:r>
              <a:rPr lang="en-US" sz="2000" dirty="0"/>
              <a:t>Republicans hold just 7 (13.2%) Congressional Districts in </a:t>
            </a:r>
            <a:r>
              <a:rPr lang="en-US" sz="2000" b="1" u="sng" dirty="0"/>
              <a:t>ALL</a:t>
            </a:r>
            <a:r>
              <a:rPr lang="en-US" sz="2000" dirty="0"/>
              <a:t> of California</a:t>
            </a:r>
          </a:p>
          <a:p>
            <a:r>
              <a:rPr lang="en-US" sz="2000"/>
              <a:t>More </a:t>
            </a:r>
            <a:r>
              <a:rPr lang="en-US" sz="2000" dirty="0"/>
              <a:t>investigation is needed to parse what is happening, especially in terms of my puzzle.</a:t>
            </a:r>
          </a:p>
        </p:txBody>
      </p:sp>
    </p:spTree>
    <p:extLst>
      <p:ext uri="{BB962C8B-B14F-4D97-AF65-F5344CB8AC3E}">
        <p14:creationId xmlns:p14="http://schemas.microsoft.com/office/powerpoint/2010/main" val="16997373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6">
            <a:extLst>
              <a:ext uri="{FF2B5EF4-FFF2-40B4-BE49-F238E27FC236}">
                <a16:creationId xmlns:a16="http://schemas.microsoft.com/office/drawing/2014/main" id="{A4D8A712-AD88-2B48-9C0D-1A9B62D0E9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10466" y="679840"/>
            <a:ext cx="5571067" cy="557106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E833553-342F-6446-85FD-38A2C9D5ABDC}"/>
              </a:ext>
            </a:extLst>
          </p:cNvPr>
          <p:cNvSpPr txBox="1"/>
          <p:nvPr/>
        </p:nvSpPr>
        <p:spPr>
          <a:xfrm>
            <a:off x="3803384" y="2225861"/>
            <a:ext cx="229261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TURNOUT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828A93B-8937-2A4F-BEC7-3FE6E0E39270}"/>
              </a:ext>
            </a:extLst>
          </p:cNvPr>
          <p:cNvSpPr txBox="1"/>
          <p:nvPr/>
        </p:nvSpPr>
        <p:spPr>
          <a:xfrm>
            <a:off x="6095999" y="4221126"/>
            <a:ext cx="1882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OPINION CHANGE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F8FCDE-F0AF-8B48-B79A-77CB551FB23A}"/>
              </a:ext>
            </a:extLst>
          </p:cNvPr>
          <p:cNvSpPr txBox="1"/>
          <p:nvPr/>
        </p:nvSpPr>
        <p:spPr>
          <a:xfrm>
            <a:off x="6588917" y="2299067"/>
            <a:ext cx="32364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RULES OF THE GAME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B484901-D7ED-1C46-87D8-E6C5606489EC}"/>
              </a:ext>
            </a:extLst>
          </p:cNvPr>
          <p:cNvSpPr txBox="1"/>
          <p:nvPr/>
        </p:nvSpPr>
        <p:spPr>
          <a:xfrm>
            <a:off x="3689497" y="4221126"/>
            <a:ext cx="1742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DEMOGRAPHICS</a:t>
            </a:r>
          </a:p>
        </p:txBody>
      </p:sp>
    </p:spTree>
    <p:extLst>
      <p:ext uri="{BB962C8B-B14F-4D97-AF65-F5344CB8AC3E}">
        <p14:creationId xmlns:p14="http://schemas.microsoft.com/office/powerpoint/2010/main" val="39991670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35A04CF-97D4-4FF7-B359-C546B1F6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DE7243B-5109-444B-8FAF-7437C66BC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421332" cy="6858000"/>
          </a:xfrm>
          <a:custGeom>
            <a:avLst/>
            <a:gdLst>
              <a:gd name="connsiteX0" fmla="*/ 4421332 w 4421332"/>
              <a:gd name="connsiteY0" fmla="*/ 0 h 6858000"/>
              <a:gd name="connsiteX1" fmla="*/ 69075 w 4421332"/>
              <a:gd name="connsiteY1" fmla="*/ 0 h 6858000"/>
              <a:gd name="connsiteX2" fmla="*/ 35131 w 4421332"/>
              <a:gd name="connsiteY2" fmla="*/ 267128 h 6858000"/>
              <a:gd name="connsiteX3" fmla="*/ 0 w 4421332"/>
              <a:gd name="connsiteY3" fmla="*/ 962845 h 6858000"/>
              <a:gd name="connsiteX4" fmla="*/ 3276103 w 4421332"/>
              <a:gd name="connsiteY4" fmla="*/ 6782205 h 6858000"/>
              <a:gd name="connsiteX5" fmla="*/ 3407923 w 4421332"/>
              <a:gd name="connsiteY5" fmla="*/ 6858000 h 6858000"/>
              <a:gd name="connsiteX6" fmla="*/ 4421332 w 442133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21332" h="6858000">
                <a:moveTo>
                  <a:pt x="442133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442133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C5D6221-DA7B-4611-AA26-7D8E349FDE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232227" cy="6858000"/>
          </a:xfrm>
          <a:custGeom>
            <a:avLst/>
            <a:gdLst>
              <a:gd name="connsiteX0" fmla="*/ 0 w 4232227"/>
              <a:gd name="connsiteY0" fmla="*/ 0 h 6858000"/>
              <a:gd name="connsiteX1" fmla="*/ 4161853 w 4232227"/>
              <a:gd name="connsiteY1" fmla="*/ 0 h 6858000"/>
              <a:gd name="connsiteX2" fmla="*/ 4197953 w 4232227"/>
              <a:gd name="connsiteY2" fmla="*/ 284091 h 6858000"/>
              <a:gd name="connsiteX3" fmla="*/ 4232227 w 4232227"/>
              <a:gd name="connsiteY3" fmla="*/ 962844 h 6858000"/>
              <a:gd name="connsiteX4" fmla="*/ 758007 w 4232227"/>
              <a:gd name="connsiteY4" fmla="*/ 6800152 h 6858000"/>
              <a:gd name="connsiteX5" fmla="*/ 645060 w 4232227"/>
              <a:gd name="connsiteY5" fmla="*/ 6858000 h 6858000"/>
              <a:gd name="connsiteX6" fmla="*/ 0 w 423222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32227" h="6858000">
                <a:moveTo>
                  <a:pt x="0" y="0"/>
                </a:moveTo>
                <a:lnTo>
                  <a:pt x="4161853" y="0"/>
                </a:lnTo>
                <a:lnTo>
                  <a:pt x="4197953" y="284091"/>
                </a:lnTo>
                <a:cubicBezTo>
                  <a:pt x="4220617" y="507260"/>
                  <a:pt x="4232227" y="733696"/>
                  <a:pt x="4232227" y="962844"/>
                </a:cubicBezTo>
                <a:cubicBezTo>
                  <a:pt x="4232227" y="3483472"/>
                  <a:pt x="2827409" y="5675986"/>
                  <a:pt x="758007" y="6800152"/>
                </a:cubicBezTo>
                <a:lnTo>
                  <a:pt x="64506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9413B4-0F16-A149-B15C-9F8A196ED7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1412489"/>
            <a:ext cx="2871095" cy="2156621"/>
          </a:xfrm>
        </p:spPr>
        <p:txBody>
          <a:bodyPr anchor="t"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Turnout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EE2513-8FD1-D040-83DE-FE13ED9474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98993" y="1412489"/>
            <a:ext cx="2926080" cy="4363844"/>
          </a:xfrm>
        </p:spPr>
        <p:txBody>
          <a:bodyPr>
            <a:normAutofit/>
          </a:bodyPr>
          <a:lstStyle/>
          <a:p>
            <a:r>
              <a:rPr lang="en-US" sz="2000"/>
              <a:t>2014</a:t>
            </a:r>
          </a:p>
          <a:p>
            <a:r>
              <a:rPr lang="en-US" sz="2000"/>
              <a:t>1,424,216 registered voters</a:t>
            </a:r>
          </a:p>
          <a:p>
            <a:r>
              <a:rPr lang="en-US" sz="2000"/>
              <a:t>640,358 ballots cast (45%)</a:t>
            </a:r>
          </a:p>
          <a:p>
            <a:endParaRPr lang="en-US" sz="2000"/>
          </a:p>
          <a:p>
            <a:r>
              <a:rPr lang="en-US" sz="2000"/>
              <a:t>Early – (0%)</a:t>
            </a:r>
          </a:p>
          <a:p>
            <a:r>
              <a:rPr lang="en-US" sz="2000"/>
              <a:t>Vote by mail - (39%)</a:t>
            </a:r>
          </a:p>
          <a:p>
            <a:r>
              <a:rPr lang="en-US" sz="2000"/>
              <a:t>At precinct – (61%)</a:t>
            </a:r>
          </a:p>
          <a:p>
            <a:endParaRPr lang="en-US" sz="200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426BC7-C4BF-574D-A912-A91B4E7111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51604" y="1412489"/>
            <a:ext cx="2926080" cy="4363844"/>
          </a:xfrm>
        </p:spPr>
        <p:txBody>
          <a:bodyPr>
            <a:normAutofit/>
          </a:bodyPr>
          <a:lstStyle/>
          <a:p>
            <a:r>
              <a:rPr lang="en-US" sz="2000"/>
              <a:t>2018</a:t>
            </a:r>
          </a:p>
          <a:p>
            <a:r>
              <a:rPr lang="en-US" sz="2000"/>
              <a:t>1,558,988 registered voters</a:t>
            </a:r>
          </a:p>
          <a:p>
            <a:r>
              <a:rPr lang="en-US" sz="2000"/>
              <a:t>1,106,729 ballots cast (70.1%)</a:t>
            </a:r>
          </a:p>
          <a:p>
            <a:endParaRPr lang="en-US" sz="2000"/>
          </a:p>
          <a:p>
            <a:pPr lvl="1"/>
            <a:r>
              <a:rPr lang="en-US" sz="2000"/>
              <a:t>Early – (21%)</a:t>
            </a:r>
          </a:p>
          <a:p>
            <a:pPr lvl="1"/>
            <a:r>
              <a:rPr lang="en-US" sz="2000"/>
              <a:t>Vote by mail – (62%)</a:t>
            </a:r>
          </a:p>
          <a:p>
            <a:pPr lvl="1"/>
            <a:r>
              <a:rPr lang="en-US" sz="2000"/>
              <a:t>At precinct – (35%)</a:t>
            </a:r>
          </a:p>
          <a:p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20209761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11">
            <a:extLst>
              <a:ext uri="{FF2B5EF4-FFF2-40B4-BE49-F238E27FC236}">
                <a16:creationId xmlns:a16="http://schemas.microsoft.com/office/drawing/2014/main" id="{1E214AA7-F028-4A0D-8698-61AEC754D1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159834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0B17D4-4060-B64E-93C1-1FCC82EA16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9933" y="995318"/>
            <a:ext cx="9872134" cy="1193968"/>
          </a:xfrm>
          <a:solidFill>
            <a:srgbClr val="FFFFFF"/>
          </a:solidFill>
          <a:ln w="38100">
            <a:solidFill>
              <a:srgbClr val="7F7F7F"/>
            </a:solidFill>
            <a:miter lim="800000"/>
          </a:ln>
        </p:spPr>
        <p:txBody>
          <a:bodyPr>
            <a:normAutofit/>
          </a:bodyPr>
          <a:lstStyle/>
          <a:p>
            <a:pPr algn="ctr"/>
            <a:r>
              <a:rPr lang="en-US" sz="3600">
                <a:solidFill>
                  <a:srgbClr val="3F3F3F"/>
                </a:solidFill>
              </a:rPr>
              <a:t>Demographics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048FA2-832C-2F41-AD95-CB18FE0FF2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76915" y="2888250"/>
            <a:ext cx="4297351" cy="2959777"/>
          </a:xfrm>
        </p:spPr>
        <p:txBody>
          <a:bodyPr anchor="t">
            <a:normAutofit/>
          </a:bodyPr>
          <a:lstStyle/>
          <a:p>
            <a:r>
              <a:rPr lang="en-US" sz="2000"/>
              <a:t>Population has increased by nearly 200,000 (6.7%) residents since 2010 census</a:t>
            </a:r>
          </a:p>
          <a:p>
            <a:r>
              <a:rPr lang="en-US" sz="2000"/>
              <a:t>Estimated 3.2 million residents in Orange County – 6</a:t>
            </a:r>
            <a:r>
              <a:rPr lang="en-US" sz="2000" baseline="30000"/>
              <a:t>th</a:t>
            </a:r>
            <a:r>
              <a:rPr lang="en-US" sz="2000"/>
              <a:t> largest county in the country</a:t>
            </a:r>
          </a:p>
          <a:p>
            <a:endParaRPr lang="en-US" sz="2000"/>
          </a:p>
          <a:p>
            <a:endParaRPr lang="en-US" sz="2000"/>
          </a:p>
        </p:txBody>
      </p:sp>
      <p:cxnSp>
        <p:nvCxnSpPr>
          <p:cNvPr id="23" name="Straight Connector 13">
            <a:extLst>
              <a:ext uri="{FF2B5EF4-FFF2-40B4-BE49-F238E27FC236}">
                <a16:creationId xmlns:a16="http://schemas.microsoft.com/office/drawing/2014/main" id="{D6206FDC-2777-4D7F-AF9C-73413DA66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2888250"/>
            <a:ext cx="0" cy="2769135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BB073EB-82E2-A948-91ED-4F128C75A9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7731" y="2888250"/>
            <a:ext cx="4292594" cy="2959778"/>
          </a:xfrm>
        </p:spPr>
        <p:txBody>
          <a:bodyPr anchor="t">
            <a:normAutofit/>
          </a:bodyPr>
          <a:lstStyle/>
          <a:p>
            <a:r>
              <a:rPr lang="en-US" sz="2000"/>
              <a:t>2010 –</a:t>
            </a:r>
          </a:p>
          <a:p>
            <a:pPr lvl="1"/>
            <a:r>
              <a:rPr lang="en-US" sz="2000"/>
              <a:t>White – 43.9%</a:t>
            </a:r>
          </a:p>
          <a:p>
            <a:pPr lvl="1"/>
            <a:r>
              <a:rPr lang="en-US" sz="2000"/>
              <a:t>Hispanic – 33.8%</a:t>
            </a:r>
          </a:p>
          <a:p>
            <a:r>
              <a:rPr lang="en-US" sz="2000"/>
              <a:t>2017 –</a:t>
            </a:r>
          </a:p>
          <a:p>
            <a:pPr lvl="1"/>
            <a:r>
              <a:rPr lang="en-US" sz="2000"/>
              <a:t>White – 40.4%</a:t>
            </a:r>
          </a:p>
          <a:p>
            <a:pPr lvl="1"/>
            <a:r>
              <a:rPr lang="en-US" sz="2000"/>
              <a:t>Hispanic – 34.2%</a:t>
            </a:r>
          </a:p>
        </p:txBody>
      </p:sp>
    </p:spTree>
    <p:extLst>
      <p:ext uri="{BB962C8B-B14F-4D97-AF65-F5344CB8AC3E}">
        <p14:creationId xmlns:p14="http://schemas.microsoft.com/office/powerpoint/2010/main" val="10114446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B4F3DA7-5B86-B240-83C6-953190D202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Rules of the Game</a:t>
            </a:r>
          </a:p>
        </p:txBody>
      </p:sp>
      <p:graphicFrame>
        <p:nvGraphicFramePr>
          <p:cNvPr id="8" name="Content Placeholder 5">
            <a:extLst>
              <a:ext uri="{FF2B5EF4-FFF2-40B4-BE49-F238E27FC236}">
                <a16:creationId xmlns:a16="http://schemas.microsoft.com/office/drawing/2014/main" id="{AE8C983C-EB0C-4E78-AB5D-50E6F5B8A70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71932915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74F338E7-9280-3044-AF73-8F1CBA15A157}"/>
              </a:ext>
            </a:extLst>
          </p:cNvPr>
          <p:cNvSpPr txBox="1"/>
          <p:nvPr/>
        </p:nvSpPr>
        <p:spPr>
          <a:xfrm>
            <a:off x="6627526" y="5622746"/>
            <a:ext cx="3647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State Parties are particularly affected</a:t>
            </a:r>
          </a:p>
        </p:txBody>
      </p:sp>
    </p:spTree>
    <p:extLst>
      <p:ext uri="{BB962C8B-B14F-4D97-AF65-F5344CB8AC3E}">
        <p14:creationId xmlns:p14="http://schemas.microsoft.com/office/powerpoint/2010/main" val="27146662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2A5316D-ED2F-4F89-B4B4-8D9240B1A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C0D24D-77A7-2644-9853-A4719F381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510" y="1487272"/>
            <a:ext cx="2743200" cy="27432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>
            <a:normAutofit/>
          </a:bodyPr>
          <a:lstStyle/>
          <a:p>
            <a:pPr algn="ctr"/>
            <a:r>
              <a:rPr lang="en-US" sz="2600">
                <a:solidFill>
                  <a:srgbClr val="FFFFFF"/>
                </a:solidFill>
              </a:rPr>
              <a:t>Opinion Change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AD5047-7C6E-9B4F-B088-484A930B10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38600" y="4884873"/>
            <a:ext cx="7188199" cy="1292090"/>
          </a:xfrm>
        </p:spPr>
        <p:txBody>
          <a:bodyPr>
            <a:normAutofit/>
          </a:bodyPr>
          <a:lstStyle/>
          <a:p>
            <a:r>
              <a:rPr lang="en-US" sz="1000" dirty="0"/>
              <a:t>Trump?</a:t>
            </a:r>
          </a:p>
          <a:p>
            <a:pPr marL="0" indent="0" algn="ctr">
              <a:buNone/>
            </a:pPr>
            <a:r>
              <a:rPr lang="en-US" sz="5400" dirty="0"/>
              <a:t>?</a:t>
            </a:r>
            <a:endParaRPr lang="en-US" sz="100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CC4F479-4F87-7C45-A25D-9D437B5E27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1999424"/>
              </p:ext>
            </p:extLst>
          </p:nvPr>
        </p:nvGraphicFramePr>
        <p:xfrm>
          <a:off x="4135543" y="1752448"/>
          <a:ext cx="6994314" cy="2212848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508760">
                  <a:extLst>
                    <a:ext uri="{9D8B030D-6E8A-4147-A177-3AD203B41FA5}">
                      <a16:colId xmlns:a16="http://schemas.microsoft.com/office/drawing/2014/main" val="3510364934"/>
                    </a:ext>
                  </a:extLst>
                </a:gridCol>
                <a:gridCol w="2603077">
                  <a:extLst>
                    <a:ext uri="{9D8B030D-6E8A-4147-A177-3AD203B41FA5}">
                      <a16:colId xmlns:a16="http://schemas.microsoft.com/office/drawing/2014/main" val="486021785"/>
                    </a:ext>
                  </a:extLst>
                </a:gridCol>
                <a:gridCol w="2882477">
                  <a:extLst>
                    <a:ext uri="{9D8B030D-6E8A-4147-A177-3AD203B41FA5}">
                      <a16:colId xmlns:a16="http://schemas.microsoft.com/office/drawing/2014/main" val="3991939456"/>
                    </a:ext>
                  </a:extLst>
                </a:gridCol>
              </a:tblGrid>
              <a:tr h="737616"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7640" marR="167640" marT="83820" marB="83820"/>
                </a:tc>
                <a:tc>
                  <a:txBody>
                    <a:bodyPr/>
                    <a:lstStyle/>
                    <a:p>
                      <a:r>
                        <a:rPr lang="en-US" sz="3300"/>
                        <a:t>Democrats</a:t>
                      </a:r>
                    </a:p>
                  </a:txBody>
                  <a:tcPr marL="167640" marR="167640" marT="83820" marB="83820"/>
                </a:tc>
                <a:tc>
                  <a:txBody>
                    <a:bodyPr/>
                    <a:lstStyle/>
                    <a:p>
                      <a:r>
                        <a:rPr lang="en-US" sz="3300"/>
                        <a:t>Republicans</a:t>
                      </a:r>
                    </a:p>
                  </a:txBody>
                  <a:tcPr marL="167640" marR="167640" marT="83820" marB="83820"/>
                </a:tc>
                <a:extLst>
                  <a:ext uri="{0D108BD9-81ED-4DB2-BD59-A6C34878D82A}">
                    <a16:rowId xmlns:a16="http://schemas.microsoft.com/office/drawing/2014/main" val="467562656"/>
                  </a:ext>
                </a:extLst>
              </a:tr>
              <a:tr h="737616">
                <a:tc>
                  <a:txBody>
                    <a:bodyPr/>
                    <a:lstStyle/>
                    <a:p>
                      <a:r>
                        <a:rPr lang="en-US" sz="3300"/>
                        <a:t>2014</a:t>
                      </a:r>
                    </a:p>
                  </a:txBody>
                  <a:tcPr marL="167640" marR="167640" marT="83820" marB="83820"/>
                </a:tc>
                <a:tc>
                  <a:txBody>
                    <a:bodyPr/>
                    <a:lstStyle/>
                    <a:p>
                      <a:r>
                        <a:rPr lang="en-US" sz="3300"/>
                        <a:t>45%</a:t>
                      </a:r>
                    </a:p>
                  </a:txBody>
                  <a:tcPr marL="167640" marR="167640" marT="83820" marB="83820"/>
                </a:tc>
                <a:tc>
                  <a:txBody>
                    <a:bodyPr/>
                    <a:lstStyle/>
                    <a:p>
                      <a:r>
                        <a:rPr lang="en-US" sz="3300"/>
                        <a:t>55%</a:t>
                      </a:r>
                    </a:p>
                  </a:txBody>
                  <a:tcPr marL="167640" marR="167640" marT="83820" marB="83820"/>
                </a:tc>
                <a:extLst>
                  <a:ext uri="{0D108BD9-81ED-4DB2-BD59-A6C34878D82A}">
                    <a16:rowId xmlns:a16="http://schemas.microsoft.com/office/drawing/2014/main" val="4249159132"/>
                  </a:ext>
                </a:extLst>
              </a:tr>
              <a:tr h="737616">
                <a:tc>
                  <a:txBody>
                    <a:bodyPr/>
                    <a:lstStyle/>
                    <a:p>
                      <a:r>
                        <a:rPr lang="en-US" sz="3300"/>
                        <a:t>2018</a:t>
                      </a:r>
                    </a:p>
                  </a:txBody>
                  <a:tcPr marL="167640" marR="167640" marT="83820" marB="83820"/>
                </a:tc>
                <a:tc>
                  <a:txBody>
                    <a:bodyPr/>
                    <a:lstStyle/>
                    <a:p>
                      <a:r>
                        <a:rPr lang="en-US" sz="3300"/>
                        <a:t>54%</a:t>
                      </a:r>
                    </a:p>
                  </a:txBody>
                  <a:tcPr marL="167640" marR="167640" marT="83820" marB="83820"/>
                </a:tc>
                <a:tc>
                  <a:txBody>
                    <a:bodyPr/>
                    <a:lstStyle/>
                    <a:p>
                      <a:r>
                        <a:rPr lang="en-US" sz="3300" dirty="0"/>
                        <a:t>46%</a:t>
                      </a:r>
                    </a:p>
                  </a:txBody>
                  <a:tcPr marL="167640" marR="167640" marT="83820" marB="83820"/>
                </a:tc>
                <a:extLst>
                  <a:ext uri="{0D108BD9-81ED-4DB2-BD59-A6C34878D82A}">
                    <a16:rowId xmlns:a16="http://schemas.microsoft.com/office/drawing/2014/main" val="1324468187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1E1A07B9-92B7-344A-92B9-A54EC3AF06CA}"/>
              </a:ext>
            </a:extLst>
          </p:cNvPr>
          <p:cNvSpPr/>
          <p:nvPr/>
        </p:nvSpPr>
        <p:spPr>
          <a:xfrm>
            <a:off x="4132220" y="1383116"/>
            <a:ext cx="39928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Vote Choice</a:t>
            </a:r>
            <a:r>
              <a:rPr lang="en-US" dirty="0">
                <a:sym typeface="Wingdings" pitchFamily="2" charset="2"/>
              </a:rPr>
              <a:t> (county-wide congressional)</a:t>
            </a:r>
          </a:p>
        </p:txBody>
      </p:sp>
    </p:spTree>
    <p:extLst>
      <p:ext uri="{BB962C8B-B14F-4D97-AF65-F5344CB8AC3E}">
        <p14:creationId xmlns:p14="http://schemas.microsoft.com/office/powerpoint/2010/main" val="28710548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A6B319F-86FE-4754-878E-06F0804D88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32385" cy="6858000"/>
          </a:xfrm>
          <a:prstGeom prst="rect">
            <a:avLst/>
          </a:prstGeom>
          <a:solidFill>
            <a:schemeClr val="accent5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CF7D1B5-3477-499F-ACC5-2C8B07F4ED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2385" y="0"/>
            <a:ext cx="3218914" cy="6858000"/>
          </a:xfrm>
          <a:prstGeom prst="rect">
            <a:avLst/>
          </a:prstGeom>
          <a:solidFill>
            <a:schemeClr val="accent5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F032AE-90B4-4849-95B5-78E9F0A8A2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2206" y="1608667"/>
            <a:ext cx="2823275" cy="4501127"/>
          </a:xfrm>
        </p:spPr>
        <p:txBody>
          <a:bodyPr anchor="t">
            <a:normAutofit/>
          </a:bodyPr>
          <a:lstStyle/>
          <a:p>
            <a:pPr algn="r"/>
            <a:r>
              <a:rPr lang="en-US" sz="3200" dirty="0">
                <a:solidFill>
                  <a:srgbClr val="FFFFFF"/>
                </a:solidFill>
              </a:rPr>
              <a:t>Governor’s Race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E5A4FA-1D23-F342-B8F2-73978744657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47698" y="1608667"/>
            <a:ext cx="3421958" cy="4316461"/>
          </a:xfrm>
        </p:spPr>
        <p:txBody>
          <a:bodyPr>
            <a:normAutofit/>
          </a:bodyPr>
          <a:lstStyle/>
          <a:p>
            <a:r>
              <a:rPr lang="en-US" sz="3200" dirty="0"/>
              <a:t>2014</a:t>
            </a:r>
          </a:p>
          <a:p>
            <a:pPr lvl="1"/>
            <a:r>
              <a:rPr lang="en-US" sz="3200" dirty="0"/>
              <a:t>Jerry Brown – 275,707 </a:t>
            </a:r>
            <a:r>
              <a:rPr lang="en-US" sz="3200" b="1" dirty="0"/>
              <a:t>(44</a:t>
            </a:r>
            <a:r>
              <a:rPr lang="en-US" sz="3200" dirty="0"/>
              <a:t>%)</a:t>
            </a:r>
          </a:p>
          <a:p>
            <a:pPr lvl="1"/>
            <a:r>
              <a:rPr lang="en-US" sz="3200" dirty="0"/>
              <a:t>Neel </a:t>
            </a:r>
            <a:r>
              <a:rPr lang="en-US" sz="3200" dirty="0" err="1"/>
              <a:t>Kashkari</a:t>
            </a:r>
            <a:r>
              <a:rPr lang="en-US" sz="3200" dirty="0"/>
              <a:t> – 344,817 (</a:t>
            </a:r>
            <a:r>
              <a:rPr lang="en-US" sz="3200" b="1" dirty="0"/>
              <a:t>56</a:t>
            </a:r>
            <a:r>
              <a:rPr lang="en-US" sz="3200" dirty="0"/>
              <a:t>%)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90DFFF-DDF3-4A44-9AD9-1AA3ECB6E1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289696" y="1608667"/>
            <a:ext cx="3421957" cy="4501127"/>
          </a:xfrm>
        </p:spPr>
        <p:txBody>
          <a:bodyPr>
            <a:normAutofit/>
          </a:bodyPr>
          <a:lstStyle/>
          <a:p>
            <a:r>
              <a:rPr lang="en-US" sz="3200" dirty="0"/>
              <a:t>2018</a:t>
            </a:r>
          </a:p>
          <a:p>
            <a:r>
              <a:rPr lang="en-US" sz="3200" dirty="0"/>
              <a:t>Gavin Newsom* - 543,047 (</a:t>
            </a:r>
            <a:r>
              <a:rPr lang="en-US" sz="3200" b="1" dirty="0"/>
              <a:t>50.1</a:t>
            </a:r>
            <a:r>
              <a:rPr lang="en-US" sz="3200" dirty="0"/>
              <a:t>%)</a:t>
            </a:r>
          </a:p>
          <a:p>
            <a:r>
              <a:rPr lang="en-US" sz="3200" dirty="0"/>
              <a:t>John Cox - 539,951 (</a:t>
            </a:r>
            <a:r>
              <a:rPr lang="en-US" sz="3200" b="1" dirty="0"/>
              <a:t>49.9</a:t>
            </a:r>
            <a:r>
              <a:rPr lang="en-US" sz="3200" dirty="0"/>
              <a:t>%)</a:t>
            </a:r>
          </a:p>
          <a:p>
            <a:endParaRPr lang="en-US" sz="2000" dirty="0"/>
          </a:p>
          <a:p>
            <a:r>
              <a:rPr lang="en-US" sz="2000" dirty="0"/>
              <a:t>* Running for Lt </a:t>
            </a:r>
            <a:r>
              <a:rPr lang="en-US" sz="2000" dirty="0" err="1"/>
              <a:t>Gov</a:t>
            </a:r>
            <a:r>
              <a:rPr lang="en-US" sz="2000" dirty="0"/>
              <a:t> in 2014, Gavin received just 41.3% of the two-party vote!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800E59-7D61-A842-B77F-17B0993C29FD}"/>
              </a:ext>
            </a:extLst>
          </p:cNvPr>
          <p:cNvSpPr txBox="1"/>
          <p:nvPr/>
        </p:nvSpPr>
        <p:spPr>
          <a:xfrm>
            <a:off x="8289696" y="5925128"/>
            <a:ext cx="3409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Statewide: Newsom 62%, Cox 38%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990AF6E-EFD0-DC40-89BB-A0EA8EAEA7E8}"/>
              </a:ext>
            </a:extLst>
          </p:cNvPr>
          <p:cNvSpPr txBox="1"/>
          <p:nvPr/>
        </p:nvSpPr>
        <p:spPr>
          <a:xfrm>
            <a:off x="4391174" y="5931834"/>
            <a:ext cx="3638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Statewide: Brown 60%, </a:t>
            </a:r>
            <a:r>
              <a:rPr lang="en-US" dirty="0" err="1"/>
              <a:t>Kashkari</a:t>
            </a:r>
            <a:r>
              <a:rPr lang="en-US" dirty="0"/>
              <a:t> 40%</a:t>
            </a:r>
          </a:p>
        </p:txBody>
      </p:sp>
    </p:spTree>
    <p:extLst>
      <p:ext uri="{BB962C8B-B14F-4D97-AF65-F5344CB8AC3E}">
        <p14:creationId xmlns:p14="http://schemas.microsoft.com/office/powerpoint/2010/main" val="9339046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281BC32-FF58-4898-A6B5-7B3D059BCE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D614406-135F-4875-9C87-53822CB1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213969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73343C-0E21-844A-9B5A-71A75C3863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434101"/>
            <a:ext cx="10279971" cy="136204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CD 38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47020BD-3785-4628-8C5E-A4011B43EF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139694"/>
            <a:ext cx="12192000" cy="146304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9" name="Content Placeholder 5">
            <a:extLst>
              <a:ext uri="{FF2B5EF4-FFF2-40B4-BE49-F238E27FC236}">
                <a16:creationId xmlns:a16="http://schemas.microsoft.com/office/drawing/2014/main" id="{404D06B7-A90D-3947-BE61-425105C3129C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440636033"/>
              </p:ext>
            </p:extLst>
          </p:nvPr>
        </p:nvGraphicFramePr>
        <p:xfrm>
          <a:off x="154707" y="3282950"/>
          <a:ext cx="5289974" cy="2285492"/>
        </p:xfrm>
        <a:graphic>
          <a:graphicData uri="http://schemas.openxmlformats.org/drawingml/2006/table">
            <a:tbl>
              <a:tblPr/>
              <a:tblGrid>
                <a:gridCol w="2430780">
                  <a:extLst>
                    <a:ext uri="{9D8B030D-6E8A-4147-A177-3AD203B41FA5}">
                      <a16:colId xmlns:a16="http://schemas.microsoft.com/office/drawing/2014/main" val="2435209964"/>
                    </a:ext>
                  </a:extLst>
                </a:gridCol>
                <a:gridCol w="1359747">
                  <a:extLst>
                    <a:ext uri="{9D8B030D-6E8A-4147-A177-3AD203B41FA5}">
                      <a16:colId xmlns:a16="http://schemas.microsoft.com/office/drawing/2014/main" val="3018793114"/>
                    </a:ext>
                  </a:extLst>
                </a:gridCol>
                <a:gridCol w="1499447">
                  <a:extLst>
                    <a:ext uri="{9D8B030D-6E8A-4147-A177-3AD203B41FA5}">
                      <a16:colId xmlns:a16="http://schemas.microsoft.com/office/drawing/2014/main" val="135330046"/>
                    </a:ext>
                  </a:extLst>
                </a:gridCol>
              </a:tblGrid>
              <a:tr h="1142746"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300" b="0" i="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Campos, Benjamin</a:t>
                      </a:r>
                    </a:p>
                  </a:txBody>
                  <a:tcPr marL="34925" marR="34925" marT="34925" marB="34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300" b="0" i="0" u="none" strike="noStrike" dirty="0">
                          <a:effectLst/>
                          <a:latin typeface="arial" panose="020B0604020202020204" pitchFamily="34" charset="0"/>
                        </a:rPr>
                        <a:t>1,988</a:t>
                      </a:r>
                      <a:endParaRPr lang="en-US" sz="33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4925" marR="34925" marT="34925" marB="34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300" b="0" i="0" u="none" strike="noStrike">
                          <a:effectLst/>
                          <a:latin typeface="arial" panose="020B0604020202020204" pitchFamily="34" charset="0"/>
                        </a:rPr>
                        <a:t>56.8%</a:t>
                      </a:r>
                      <a:endParaRPr lang="en-US" sz="3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4925" marR="34925" marT="34925" marB="34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6689536"/>
                  </a:ext>
                </a:extLst>
              </a:tr>
              <a:tr h="1142746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300" b="0" i="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* </a:t>
                      </a:r>
                      <a:r>
                        <a:rPr lang="en-US" sz="3300" b="0" i="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Sanchez, Linda T.</a:t>
                      </a:r>
                      <a:endParaRPr lang="en-US" sz="3300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4925" marR="34925" marT="34925" marB="34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300" b="0" i="0" u="none" strike="noStrike" dirty="0">
                          <a:effectLst/>
                          <a:latin typeface="arial" panose="020B0604020202020204" pitchFamily="34" charset="0"/>
                        </a:rPr>
                        <a:t>1,512</a:t>
                      </a:r>
                      <a:endParaRPr lang="en-US" sz="33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4925" marR="34925" marT="34925" marB="34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300" b="0" i="0" u="none" strike="noStrike" dirty="0">
                          <a:effectLst/>
                          <a:latin typeface="arial" panose="020B0604020202020204" pitchFamily="34" charset="0"/>
                        </a:rPr>
                        <a:t>43.2%</a:t>
                      </a:r>
                      <a:endParaRPr lang="en-US" sz="33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4925" marR="34925" marT="34925" marB="34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15945542"/>
                  </a:ext>
                </a:extLst>
              </a:tr>
            </a:tbl>
          </a:graphicData>
        </a:graphic>
      </p:graphicFrame>
      <p:graphicFrame>
        <p:nvGraphicFramePr>
          <p:cNvPr id="13" name="Content Placeholder 5">
            <a:extLst>
              <a:ext uri="{FF2B5EF4-FFF2-40B4-BE49-F238E27FC236}">
                <a16:creationId xmlns:a16="http://schemas.microsoft.com/office/drawing/2014/main" id="{3E124A1A-43D2-954D-AAA8-9EF90A2DAE9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10594662"/>
              </p:ext>
            </p:extLst>
          </p:nvPr>
        </p:nvGraphicFramePr>
        <p:xfrm>
          <a:off x="6550744" y="3282946"/>
          <a:ext cx="5289974" cy="2285492"/>
        </p:xfrm>
        <a:graphic>
          <a:graphicData uri="http://schemas.openxmlformats.org/drawingml/2006/table">
            <a:tbl>
              <a:tblPr/>
              <a:tblGrid>
                <a:gridCol w="2430780">
                  <a:extLst>
                    <a:ext uri="{9D8B030D-6E8A-4147-A177-3AD203B41FA5}">
                      <a16:colId xmlns:a16="http://schemas.microsoft.com/office/drawing/2014/main" val="2435209964"/>
                    </a:ext>
                  </a:extLst>
                </a:gridCol>
                <a:gridCol w="1359747">
                  <a:extLst>
                    <a:ext uri="{9D8B030D-6E8A-4147-A177-3AD203B41FA5}">
                      <a16:colId xmlns:a16="http://schemas.microsoft.com/office/drawing/2014/main" val="3018793114"/>
                    </a:ext>
                  </a:extLst>
                </a:gridCol>
                <a:gridCol w="1499447">
                  <a:extLst>
                    <a:ext uri="{9D8B030D-6E8A-4147-A177-3AD203B41FA5}">
                      <a16:colId xmlns:a16="http://schemas.microsoft.com/office/drawing/2014/main" val="135330046"/>
                    </a:ext>
                  </a:extLst>
                </a:gridCol>
              </a:tblGrid>
              <a:tr h="1142746"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Downing, Ryan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300" b="0" i="0" u="none" strike="noStrike" dirty="0">
                          <a:effectLst/>
                          <a:latin typeface="arial" panose="020B0604020202020204" pitchFamily="34" charset="0"/>
                        </a:rPr>
                        <a:t>2,587</a:t>
                      </a:r>
                      <a:endParaRPr lang="en-US" sz="33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4925" marR="34925" marT="34925" marB="34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300" b="0" i="0" u="none" strike="noStrike" dirty="0">
                          <a:effectLst/>
                          <a:latin typeface="Arial" panose="020B0604020202020204" pitchFamily="34" charset="0"/>
                        </a:rPr>
                        <a:t>46.4%</a:t>
                      </a:r>
                    </a:p>
                  </a:txBody>
                  <a:tcPr marL="34925" marR="34925" marT="34925" marB="34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6689536"/>
                  </a:ext>
                </a:extLst>
              </a:tr>
              <a:tr h="1142746"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* Sanchez, Linda T.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300" b="0" i="0" u="none" strike="noStrike" dirty="0">
                          <a:effectLst/>
                          <a:latin typeface="arial" panose="020B0604020202020204" pitchFamily="34" charset="0"/>
                        </a:rPr>
                        <a:t>2,990</a:t>
                      </a:r>
                      <a:endParaRPr lang="en-US" sz="33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4925" marR="34925" marT="34925" marB="34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300" b="0" i="0" u="none" strike="noStrike" dirty="0">
                          <a:effectLst/>
                          <a:latin typeface="arial" panose="020B0604020202020204" pitchFamily="34" charset="0"/>
                        </a:rPr>
                        <a:t>53.6%</a:t>
                      </a:r>
                      <a:endParaRPr lang="en-US" sz="33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4925" marR="34925" marT="34925" marB="34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15945542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BD57D55-F961-A64A-82A3-3A60A99EA922}"/>
              </a:ext>
            </a:extLst>
          </p:cNvPr>
          <p:cNvSpPr txBox="1"/>
          <p:nvPr/>
        </p:nvSpPr>
        <p:spPr>
          <a:xfrm>
            <a:off x="2239284" y="2636615"/>
            <a:ext cx="11208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2014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19E3402-0145-F444-8FCE-1FFD2EA6C691}"/>
              </a:ext>
            </a:extLst>
          </p:cNvPr>
          <p:cNvSpPr txBox="1"/>
          <p:nvPr/>
        </p:nvSpPr>
        <p:spPr>
          <a:xfrm>
            <a:off x="9781311" y="2636615"/>
            <a:ext cx="11208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2018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0C671A-19B3-F848-9AD3-994F6410093A}"/>
              </a:ext>
            </a:extLst>
          </p:cNvPr>
          <p:cNvSpPr txBox="1"/>
          <p:nvPr/>
        </p:nvSpPr>
        <p:spPr>
          <a:xfrm>
            <a:off x="5535083" y="4777574"/>
            <a:ext cx="7986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n w="22225">
                  <a:solidFill>
                    <a:schemeClr val="accent1"/>
                  </a:solidFill>
                  <a:prstDash val="solid"/>
                </a:ln>
                <a:solidFill>
                  <a:sysClr val="windowText" lastClr="000000"/>
                </a:solidFill>
              </a:rPr>
              <a:t>DEM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DB08F42-C254-CE4D-BC52-6420D2524C00}"/>
              </a:ext>
            </a:extLst>
          </p:cNvPr>
          <p:cNvSpPr txBox="1"/>
          <p:nvPr/>
        </p:nvSpPr>
        <p:spPr>
          <a:xfrm>
            <a:off x="5598403" y="3620478"/>
            <a:ext cx="6719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REP</a:t>
            </a:r>
          </a:p>
        </p:txBody>
      </p:sp>
      <p:sp>
        <p:nvSpPr>
          <p:cNvPr id="4" name="Frame 3">
            <a:extLst>
              <a:ext uri="{FF2B5EF4-FFF2-40B4-BE49-F238E27FC236}">
                <a16:creationId xmlns:a16="http://schemas.microsoft.com/office/drawing/2014/main" id="{00FBC52A-FF4A-4A40-8F79-CFBC4A069DC4}"/>
              </a:ext>
            </a:extLst>
          </p:cNvPr>
          <p:cNvSpPr/>
          <p:nvPr/>
        </p:nvSpPr>
        <p:spPr>
          <a:xfrm>
            <a:off x="6270382" y="4412512"/>
            <a:ext cx="2384520" cy="141413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Frame 17">
            <a:extLst>
              <a:ext uri="{FF2B5EF4-FFF2-40B4-BE49-F238E27FC236}">
                <a16:creationId xmlns:a16="http://schemas.microsoft.com/office/drawing/2014/main" id="{6E3305CB-8ABC-7648-B873-93A88B6E6EEB}"/>
              </a:ext>
            </a:extLst>
          </p:cNvPr>
          <p:cNvSpPr/>
          <p:nvPr/>
        </p:nvSpPr>
        <p:spPr>
          <a:xfrm>
            <a:off x="0" y="4301341"/>
            <a:ext cx="2384520" cy="141413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7840810-2038-D64A-B085-A642799370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5083" y="-47855"/>
            <a:ext cx="3991689" cy="3991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1649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201</TotalTime>
  <Words>655</Words>
  <Application>Microsoft Office PowerPoint</Application>
  <PresentationFormat>Widescreen</PresentationFormat>
  <Paragraphs>186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Arial</vt:lpstr>
      <vt:lpstr>Calibri</vt:lpstr>
      <vt:lpstr>Calibri Light</vt:lpstr>
      <vt:lpstr>Office Theme</vt:lpstr>
      <vt:lpstr>What’s the Matter with the OC?</vt:lpstr>
      <vt:lpstr>After 2016</vt:lpstr>
      <vt:lpstr>PowerPoint Presentation</vt:lpstr>
      <vt:lpstr>Turnout</vt:lpstr>
      <vt:lpstr>Demographics</vt:lpstr>
      <vt:lpstr>Rules of the Game</vt:lpstr>
      <vt:lpstr>Opinion Change</vt:lpstr>
      <vt:lpstr>Governor’s Race</vt:lpstr>
      <vt:lpstr>CD 38</vt:lpstr>
      <vt:lpstr>CD 39</vt:lpstr>
      <vt:lpstr>CD 45</vt:lpstr>
      <vt:lpstr>PowerPoint Presentation</vt:lpstr>
      <vt:lpstr>CD 46</vt:lpstr>
      <vt:lpstr>CD 47</vt:lpstr>
      <vt:lpstr>CD 48</vt:lpstr>
      <vt:lpstr>CD 49</vt:lpstr>
      <vt:lpstr>PowerPoint Presentation</vt:lpstr>
      <vt:lpstr>Net change in raw votes, 2014-&gt;2018</vt:lpstr>
      <vt:lpstr>Percentage Change in votes 2014-&gt;2018</vt:lpstr>
      <vt:lpstr>Conclusions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What’s the Matter with the OC?</dc:title>
  <dc:creator>Microsoft Office User</dc:creator>
  <cp:lastModifiedBy>Jonathan Cervas</cp:lastModifiedBy>
  <cp:revision>4</cp:revision>
  <dcterms:created xsi:type="dcterms:W3CDTF">2018-12-07T23:40:46Z</dcterms:created>
  <dcterms:modified xsi:type="dcterms:W3CDTF">2018-12-12T07:15:36Z</dcterms:modified>
</cp:coreProperties>
</file>